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0" r:id="rId4"/>
    <p:sldId id="276" r:id="rId5"/>
    <p:sldId id="277" r:id="rId6"/>
    <p:sldId id="261" r:id="rId7"/>
    <p:sldId id="262" r:id="rId8"/>
    <p:sldId id="263" r:id="rId9"/>
    <p:sldId id="264" r:id="rId10"/>
    <p:sldId id="259" r:id="rId11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006B"/>
    <a:srgbClr val="530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FB19ED6-48E6-4D51-A78A-5A00B8E51C68}" type="datetimeFigureOut">
              <a:rPr lang="en-GB" smtClean="0"/>
              <a:t>08/06/2020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C0E3581C-AB4A-443D-9C83-8ABF3FFC3D5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5283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BFDD-E9B5-47AB-B982-8B198B43F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6694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30006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09A61-D66D-4067-A017-79A3FB9AC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304B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5E3A801-E684-42B8-809A-B8706C0A07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100981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A9892-18AB-47AA-91D6-B3A1D90F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CC66D8-FDFD-46BA-BA62-CE952A97C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33144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0C4A6D-9C60-4718-A927-9A9A8A2F1AC7}"/>
              </a:ext>
            </a:extLst>
          </p:cNvPr>
          <p:cNvCxnSpPr/>
          <p:nvPr userDrawn="1"/>
        </p:nvCxnSpPr>
        <p:spPr>
          <a:xfrm>
            <a:off x="838200" y="1427019"/>
            <a:ext cx="9603581" cy="0"/>
          </a:xfrm>
          <a:prstGeom prst="line">
            <a:avLst/>
          </a:prstGeom>
          <a:ln>
            <a:solidFill>
              <a:srgbClr val="5304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12F009E-BF3C-4A68-BB82-1E38695A2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584798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049F51-F0A6-49A7-BE56-9763CD1A8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47749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8C527-B2C5-4695-9F4E-DF9C657E8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47749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A30AB40-D90B-4528-AA70-4A8448C9E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46017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0486-9D28-4B61-8BE4-25A80918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683C6-4203-4E76-A6ED-9C0411C70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9C57CC-C535-40BD-B1D8-EAE2413AF880}"/>
              </a:ext>
            </a:extLst>
          </p:cNvPr>
          <p:cNvCxnSpPr/>
          <p:nvPr userDrawn="1"/>
        </p:nvCxnSpPr>
        <p:spPr>
          <a:xfrm>
            <a:off x="838200" y="1427019"/>
            <a:ext cx="9603581" cy="0"/>
          </a:xfrm>
          <a:prstGeom prst="line">
            <a:avLst/>
          </a:prstGeom>
          <a:ln>
            <a:solidFill>
              <a:srgbClr val="5304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5A59D80-10E8-40B4-8CEE-EC6EDE0D3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1545123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B2132-07BD-4E71-97D6-9B3E09DB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224953"/>
          </a:xfrm>
        </p:spPr>
        <p:txBody>
          <a:bodyPr anchor="b"/>
          <a:lstStyle>
            <a:lvl1pPr>
              <a:defRPr sz="6000">
                <a:solidFill>
                  <a:srgbClr val="30006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23A8A-3762-460A-A486-B5CC14391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90107"/>
            <a:ext cx="10515600" cy="1212850"/>
          </a:xfrm>
        </p:spPr>
        <p:txBody>
          <a:bodyPr/>
          <a:lstStyle>
            <a:lvl1pPr marL="0" indent="0">
              <a:buNone/>
              <a:defRPr sz="2400">
                <a:solidFill>
                  <a:srgbClr val="5304B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5822483-9FA6-40DE-A778-1E1ECA6DD1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33913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B781E-02B8-4B04-8584-0779C06D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CA0A1-57FE-4BB1-BA0C-63F39A86AE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3698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F7055E-505B-4795-9771-15D3807D0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3698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42CEFC-10F0-44B9-9A51-DE9EAB87F628}"/>
              </a:ext>
            </a:extLst>
          </p:cNvPr>
          <p:cNvCxnSpPr/>
          <p:nvPr userDrawn="1"/>
        </p:nvCxnSpPr>
        <p:spPr>
          <a:xfrm>
            <a:off x="838200" y="1427019"/>
            <a:ext cx="9603581" cy="0"/>
          </a:xfrm>
          <a:prstGeom prst="line">
            <a:avLst/>
          </a:prstGeom>
          <a:ln>
            <a:solidFill>
              <a:srgbClr val="5304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6411E6-0AB9-404A-84C8-6C21AF1C2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72098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E8524-13C3-4433-A858-37F4A4C0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F3D0B-9417-4933-BEE1-7B6408813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0006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C888F-1F2C-4B0A-B07F-E1C8A6D0D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671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502429-436E-4E44-81C1-1A4F28685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0006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D28D40-8291-4C2A-9E02-EBBD1EA2B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671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1902F5-2BAD-45EC-9B8B-847872CAD916}"/>
              </a:ext>
            </a:extLst>
          </p:cNvPr>
          <p:cNvCxnSpPr/>
          <p:nvPr userDrawn="1"/>
        </p:nvCxnSpPr>
        <p:spPr>
          <a:xfrm>
            <a:off x="838200" y="1427019"/>
            <a:ext cx="9603581" cy="0"/>
          </a:xfrm>
          <a:prstGeom prst="line">
            <a:avLst/>
          </a:prstGeom>
          <a:ln>
            <a:solidFill>
              <a:srgbClr val="5304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EFCFC5B-927F-4883-9743-35929C7914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78971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0773D-9CA7-4872-A477-D2E0BB193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B9B2B8-F56E-415E-AA2E-75AD8E5AD4BA}"/>
              </a:ext>
            </a:extLst>
          </p:cNvPr>
          <p:cNvCxnSpPr/>
          <p:nvPr userDrawn="1"/>
        </p:nvCxnSpPr>
        <p:spPr>
          <a:xfrm>
            <a:off x="838200" y="1427019"/>
            <a:ext cx="9603581" cy="0"/>
          </a:xfrm>
          <a:prstGeom prst="line">
            <a:avLst/>
          </a:prstGeom>
          <a:ln>
            <a:solidFill>
              <a:srgbClr val="5304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D621EC-E822-432A-9B0A-95529C29C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3918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7E30D-0A9C-4CA1-AFA1-F33DC8C64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413658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D4D77-85C1-4DF3-87B8-12C15054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F7421-8552-465C-8040-21FDFC2DA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1664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A5B576-24BE-4F25-A7FE-B3F277333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096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3337BEC-F8BF-44B8-B8FB-EE893E872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410009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D6A39-B76D-4287-9FBD-24D52F68D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EE555E-B295-4442-9120-00F3031A4F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884218"/>
            <a:ext cx="6172200" cy="39768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B68E-FB6F-4020-897E-59411E1A5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294078-FB52-443E-BA8B-1E0487FD77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348354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34120F-A3F6-401A-997B-4EF65C548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C8E05-B425-446B-AE2E-08D7F346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9E6D741-54DE-4A82-B239-11D75D70950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441781" y="152796"/>
            <a:ext cx="1750219" cy="1750219"/>
          </a:xfrm>
          <a:prstGeom prst="rect">
            <a:avLst/>
          </a:prstGeom>
        </p:spPr>
      </p:pic>
      <p:pic>
        <p:nvPicPr>
          <p:cNvPr id="12" name="Picture 11" descr="A picture containing animal, propeller, device&#10;&#10;Description automatically generated">
            <a:extLst>
              <a:ext uri="{FF2B5EF4-FFF2-40B4-BE49-F238E27FC236}">
                <a16:creationId xmlns:a16="http://schemas.microsoft.com/office/drawing/2014/main" id="{94F6E7E1-F824-41EB-AEE6-E31A21DC031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176180" y="5094066"/>
            <a:ext cx="5839640" cy="158137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F9853-386F-4E58-9C0B-DD5D59D26D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7300" y="652058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10276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0006B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0006B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0006B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0006B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0006B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37CCA-50F6-4FD6-BFB1-675B2F0438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Government support – where we are now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A6344-1698-47C5-957E-002C510A86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Heather O’Reilly</a:t>
            </a:r>
          </a:p>
          <a:p>
            <a:r>
              <a:rPr lang="en-GB" dirty="0"/>
              <a:t>June 2020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F2D180-D5F7-48A1-91DB-CFD7E9F0D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52378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C091E-8B2E-411F-A0C1-5423C1D2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E3F88C-3273-427D-932C-08EC570E2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4B6B3A-04D0-4DA5-8630-42B88F261A74}"/>
              </a:ext>
            </a:extLst>
          </p:cNvPr>
          <p:cNvSpPr txBox="1">
            <a:spLocks/>
          </p:cNvSpPr>
          <p:nvPr/>
        </p:nvSpPr>
        <p:spPr>
          <a:xfrm>
            <a:off x="1524000" y="2449873"/>
            <a:ext cx="9144000" cy="1655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0006B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0006B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0006B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0006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0006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/>
              <a:t>Heather O’Reilly</a:t>
            </a:r>
          </a:p>
          <a:p>
            <a:pPr marL="0" indent="0" algn="ctr">
              <a:buNone/>
            </a:pPr>
            <a:r>
              <a:rPr lang="en-GB" dirty="0"/>
              <a:t>heather@juppcastle.co.uk</a:t>
            </a:r>
          </a:p>
          <a:p>
            <a:pPr marL="0" indent="0" algn="ctr">
              <a:buNone/>
            </a:pPr>
            <a:r>
              <a:rPr lang="en-GB" dirty="0"/>
              <a:t>01252 848685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3445223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3600" dirty="0"/>
              <a:t>To give you details of the upcoming changes to the Job Retention Scheme</a:t>
            </a:r>
          </a:p>
          <a:p>
            <a:pPr lvl="0"/>
            <a:r>
              <a:rPr lang="en-GB" sz="3600" dirty="0"/>
              <a:t>To give you details of the upcoming changes to the Self-employment Income Support Scheme</a:t>
            </a:r>
          </a:p>
          <a:p>
            <a:pPr lvl="0"/>
            <a:r>
              <a:rPr lang="en-GB" sz="3600" dirty="0"/>
              <a:t>What else is available?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80312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Job Retention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133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From 30 June 2020 you cannot furlough any employee who has not previously be furloughed, so to abide by the 3 week rule they will need to have been furloughed by 10 June 2020</a:t>
            </a:r>
          </a:p>
          <a:p>
            <a:r>
              <a:rPr lang="en-GB" dirty="0"/>
              <a:t>From 1 July 2020 you will only be able to claim in calendar months </a:t>
            </a:r>
          </a:p>
          <a:p>
            <a:r>
              <a:rPr lang="en-GB" dirty="0"/>
              <a:t>Claims for the period ended 30 June 2020 must be made by 31 July 2020</a:t>
            </a:r>
          </a:p>
          <a:p>
            <a:pPr lvl="1"/>
            <a:endParaRPr lang="en-GB" sz="1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180236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Job Retention Scheme </a:t>
            </a:r>
            <a:r>
              <a:rPr lang="en-GB" sz="3600" dirty="0"/>
              <a:t>continued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133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From 1 July 2020 (a month earlier than originally announced) furloughed employees can come back to work part-time. The employer will be responsible for their wages for the hours worked but the Government will cover 80% of their normal hours that are still under furlough</a:t>
            </a:r>
          </a:p>
          <a:p>
            <a:r>
              <a:rPr lang="en-GB" dirty="0"/>
              <a:t>We are now able to make amendments to errors on previous claims although this currently appears to be just for overpayments rather than any errors</a:t>
            </a:r>
          </a:p>
          <a:p>
            <a:endParaRPr lang="en-GB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1046749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Job Retention Scheme </a:t>
            </a:r>
            <a:r>
              <a:rPr lang="en-GB" sz="3600" dirty="0"/>
              <a:t>continued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133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/>
              <a:t>From August 2020 the level of support under the scheme will gradually be tapered to reflect that people are returning to work.  This will be as follows:</a:t>
            </a:r>
          </a:p>
          <a:p>
            <a:pPr lvl="1"/>
            <a:r>
              <a:rPr lang="en-GB" sz="2000" dirty="0"/>
              <a:t>June and July: 80% of wages (up to £2500), Employers NI and minimum statutory pension contributions will be covered by the grant</a:t>
            </a:r>
          </a:p>
          <a:p>
            <a:pPr lvl="1"/>
            <a:r>
              <a:rPr lang="en-GB" sz="2000" dirty="0"/>
              <a:t>August: Government will pay 80% of wages (up to £2500).  Employers will pay Employers NI and minimum statutory pension contributions</a:t>
            </a:r>
          </a:p>
          <a:p>
            <a:pPr lvl="1"/>
            <a:r>
              <a:rPr lang="en-GB" sz="2000" dirty="0"/>
              <a:t>September: Government will pay 70% of wages (up to £2187.50).  Employers will pay Employers will pay Employers NI and minimum statutory pension contributions and 10% of wages to make up to the 80% total (with a cap of £2500)</a:t>
            </a:r>
          </a:p>
          <a:p>
            <a:pPr lvl="1"/>
            <a:r>
              <a:rPr lang="en-GB" sz="2000" dirty="0"/>
              <a:t>October: Government will pay 60% of wages (up to £1875).  Employers will pay Employers will pay Employers NI and minimum statutory pension contributions and 20% of wages to make up to the 80% total (with a cap of £2500)</a:t>
            </a:r>
          </a:p>
          <a:p>
            <a:pPr lvl="1"/>
            <a:endParaRPr lang="en-GB" sz="1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726628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Self-employment Income Support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Applications for the second grant will open in August 2020</a:t>
            </a:r>
          </a:p>
          <a:p>
            <a:r>
              <a:rPr lang="en-GB" sz="2400" dirty="0"/>
              <a:t>The second grant will be worth 70% of average monthly earnings </a:t>
            </a:r>
          </a:p>
          <a:p>
            <a:r>
              <a:rPr lang="en-GB" sz="2400" dirty="0"/>
              <a:t>Paid out in a single instalment covering 3 months worth of trading profits and capped at £6570</a:t>
            </a:r>
          </a:p>
          <a:p>
            <a:r>
              <a:rPr lang="en-GB" sz="2400" dirty="0"/>
              <a:t>Eligibility criteria are the same as for the first grant</a:t>
            </a:r>
          </a:p>
          <a:p>
            <a:r>
              <a:rPr lang="en-GB" sz="2400" dirty="0"/>
              <a:t>You do not have to have claimed for the first grant to be eligible for the second grant</a:t>
            </a:r>
          </a:p>
          <a:p>
            <a:r>
              <a:rPr lang="en-GB" sz="2400" dirty="0"/>
              <a:t>Further information on the second grant will be published on 12 June 2020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786093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Coronavirus Statutory Sick Pay Rebate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The rebate scheme for SSP was launched on 26 May 2020, this is an online claim which is very similar to the Job Retention Scheme</a:t>
            </a:r>
          </a:p>
          <a:p>
            <a:r>
              <a:rPr lang="en-GB" sz="1800" dirty="0"/>
              <a:t>You can only claim for an employee who is eligible for sick pay due to coronavirus, that is:</a:t>
            </a:r>
          </a:p>
          <a:p>
            <a:pPr lvl="1"/>
            <a:r>
              <a:rPr lang="en-GB" sz="1600" dirty="0"/>
              <a:t>They started self isolating on or after 13 March 2020 because they or someone they live with has the coronavirus</a:t>
            </a:r>
          </a:p>
          <a:p>
            <a:pPr lvl="1"/>
            <a:r>
              <a:rPr lang="en-GB" sz="1600" dirty="0"/>
              <a:t>The have been shielding since 16 April 2020</a:t>
            </a:r>
          </a:p>
          <a:p>
            <a:pPr lvl="1"/>
            <a:r>
              <a:rPr lang="en-GB" sz="1600" dirty="0"/>
              <a:t>Started self isolating on or after 28 May 2020 because they were notified by the NHS or public health authorities that they have come into contact with someone with coronavirus</a:t>
            </a:r>
          </a:p>
          <a:p>
            <a:r>
              <a:rPr lang="en-GB" sz="1800" dirty="0"/>
              <a:t>You must have had a PAYE scheme up and running by 28 February 2020</a:t>
            </a:r>
          </a:p>
          <a:p>
            <a:r>
              <a:rPr lang="en-GB" sz="1800" dirty="0"/>
              <a:t>You cannot claim under the Job Retention Scheme and SSP for the same employee for the same period</a:t>
            </a:r>
          </a:p>
          <a:p>
            <a:r>
              <a:rPr lang="en-GB" sz="1800" dirty="0"/>
              <a:t>SSP is currently £95.85 per week and can be paid for up to 28 weeks however you can only claim a rebate for the first 2 weeks but employees can then be furloughed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693004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Bounce Back 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Available for small and medium sized businesses who have been affected by the coronavirus crisis</a:t>
            </a:r>
          </a:p>
          <a:p>
            <a:r>
              <a:rPr lang="en-GB" sz="1900" dirty="0"/>
              <a:t>You can borrow between £2000 and £50000 to a maximum of 25% of your turnover</a:t>
            </a:r>
          </a:p>
          <a:p>
            <a:r>
              <a:rPr lang="en-GB" sz="1900" dirty="0"/>
              <a:t>The Government guarantees 100% of the loan, so no personal guarantees</a:t>
            </a:r>
          </a:p>
          <a:p>
            <a:r>
              <a:rPr lang="en-GB" sz="1900" dirty="0"/>
              <a:t>The length of the loan is 6 years but can be repaid earlier with no early repayment fees</a:t>
            </a:r>
          </a:p>
          <a:p>
            <a:r>
              <a:rPr lang="en-GB" sz="1900" dirty="0"/>
              <a:t>There won’t be any arrangement fees</a:t>
            </a:r>
          </a:p>
          <a:p>
            <a:r>
              <a:rPr lang="en-GB" sz="1900" dirty="0"/>
              <a:t>No interest or repayments for the first 12 months</a:t>
            </a:r>
          </a:p>
          <a:p>
            <a:r>
              <a:rPr lang="en-GB" sz="1900" dirty="0"/>
              <a:t>The interest rate will then be 2.5% for the remainder of the loan </a:t>
            </a:r>
          </a:p>
          <a:p>
            <a:r>
              <a:rPr lang="en-GB" sz="1900" dirty="0"/>
              <a:t>You cannot apply if you already have a Business Interruption Loan</a:t>
            </a:r>
          </a:p>
          <a:p>
            <a:r>
              <a:rPr lang="en-GB" sz="1900" dirty="0"/>
              <a:t>You have until 4 November 2020 to claim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2661737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FCF1-CE49-4456-957A-337CF8D9B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Other points to 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BAFD-01B7-43FD-B5BA-F76F82BE5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7446"/>
            <a:ext cx="10515600" cy="4629517"/>
          </a:xfrm>
        </p:spPr>
        <p:txBody>
          <a:bodyPr>
            <a:normAutofit/>
          </a:bodyPr>
          <a:lstStyle/>
          <a:p>
            <a:r>
              <a:rPr lang="en-GB" dirty="0"/>
              <a:t>All of the grants received will be taxable, these are:</a:t>
            </a:r>
          </a:p>
          <a:p>
            <a:pPr lvl="1"/>
            <a:r>
              <a:rPr lang="en-GB" dirty="0"/>
              <a:t>Small business grant from local authority</a:t>
            </a:r>
          </a:p>
          <a:p>
            <a:pPr lvl="1"/>
            <a:r>
              <a:rPr lang="en-GB" dirty="0"/>
              <a:t>Coronavirus Job Retention Scheme claims</a:t>
            </a:r>
          </a:p>
          <a:p>
            <a:pPr lvl="1"/>
            <a:r>
              <a:rPr lang="en-GB" dirty="0"/>
              <a:t>Self-employment Income Support Scheme claims</a:t>
            </a:r>
          </a:p>
          <a:p>
            <a:pPr lvl="1"/>
            <a:r>
              <a:rPr lang="en-GB" dirty="0"/>
              <a:t>Statutory Sick Pay rebates</a:t>
            </a:r>
          </a:p>
          <a:p>
            <a:r>
              <a:rPr lang="en-GB" dirty="0"/>
              <a:t>All of the support given by the Government was for those businesses adversely affected by the coronavirus crisis</a:t>
            </a:r>
          </a:p>
          <a:p>
            <a:r>
              <a:rPr lang="en-GB" dirty="0"/>
              <a:t>HMRC will be carrying out extensive audits to ensure that all claims are legitimate with potential prosecutions for fraud</a:t>
            </a:r>
            <a:endParaRPr lang="en-GB" sz="1800" dirty="0"/>
          </a:p>
          <a:p>
            <a:pPr lvl="1"/>
            <a:endParaRPr lang="en-GB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FCF67-D750-4906-9950-3ED93AD5C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www.juppcastle.co.uk</a:t>
            </a:r>
          </a:p>
        </p:txBody>
      </p:sp>
    </p:spTree>
    <p:extLst>
      <p:ext uri="{BB962C8B-B14F-4D97-AF65-F5344CB8AC3E}">
        <p14:creationId xmlns:p14="http://schemas.microsoft.com/office/powerpoint/2010/main" val="161181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3589</TotalTime>
  <Words>910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Government support – where we are now</vt:lpstr>
      <vt:lpstr>Objectives</vt:lpstr>
      <vt:lpstr>Job Retention Scheme</vt:lpstr>
      <vt:lpstr>Job Retention Scheme continued</vt:lpstr>
      <vt:lpstr>Job Retention Scheme continued</vt:lpstr>
      <vt:lpstr>Self-employment Income Support Scheme</vt:lpstr>
      <vt:lpstr>Coronavirus Statutory Sick Pay Rebate Scheme</vt:lpstr>
      <vt:lpstr>Bounce Back Loans</vt:lpstr>
      <vt:lpstr>Other points to note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 Cassell</dc:creator>
  <cp:lastModifiedBy>Heather OReilly</cp:lastModifiedBy>
  <cp:revision>61</cp:revision>
  <cp:lastPrinted>2020-03-29T09:36:55Z</cp:lastPrinted>
  <dcterms:created xsi:type="dcterms:W3CDTF">2020-02-24T13:02:19Z</dcterms:created>
  <dcterms:modified xsi:type="dcterms:W3CDTF">2020-06-08T16:04:07Z</dcterms:modified>
</cp:coreProperties>
</file>