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60" r:id="rId1"/>
  </p:sldMasterIdLst>
  <p:notesMasterIdLst>
    <p:notesMasterId r:id="rId20"/>
  </p:notesMasterIdLst>
  <p:sldIdLst>
    <p:sldId id="256" r:id="rId2"/>
    <p:sldId id="257" r:id="rId3"/>
    <p:sldId id="260" r:id="rId4"/>
    <p:sldId id="261" r:id="rId5"/>
    <p:sldId id="262" r:id="rId6"/>
    <p:sldId id="263" r:id="rId7"/>
    <p:sldId id="264" r:id="rId8"/>
    <p:sldId id="275" r:id="rId9"/>
    <p:sldId id="265" r:id="rId10"/>
    <p:sldId id="266" r:id="rId11"/>
    <p:sldId id="267" r:id="rId12"/>
    <p:sldId id="268" r:id="rId13"/>
    <p:sldId id="269" r:id="rId14"/>
    <p:sldId id="270" r:id="rId15"/>
    <p:sldId id="271" r:id="rId16"/>
    <p:sldId id="272" r:id="rId17"/>
    <p:sldId id="274" r:id="rId18"/>
    <p:sldId id="259" r:id="rId19"/>
  </p:sldIdLst>
  <p:sldSz cx="12192000" cy="6858000"/>
  <p:notesSz cx="7104063" cy="102346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0006B"/>
    <a:srgbClr val="5304B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4" autoAdjust="0"/>
    <p:restoredTop sz="94635" autoAdjust="0"/>
  </p:normalViewPr>
  <p:slideViewPr>
    <p:cSldViewPr snapToGrid="0">
      <p:cViewPr varScale="1">
        <p:scale>
          <a:sx n="85" d="100"/>
          <a:sy n="85" d="100"/>
        </p:scale>
        <p:origin x="774" y="84"/>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8427" cy="513508"/>
          </a:xfrm>
          <a:prstGeom prst="rect">
            <a:avLst/>
          </a:prstGeom>
        </p:spPr>
        <p:txBody>
          <a:bodyPr vert="horz" lIns="99075" tIns="49538" rIns="99075" bIns="49538" rtlCol="0"/>
          <a:lstStyle>
            <a:lvl1pPr algn="l">
              <a:defRPr sz="1300"/>
            </a:lvl1pPr>
          </a:lstStyle>
          <a:p>
            <a:endParaRPr lang="en-GB" dirty="0"/>
          </a:p>
        </p:txBody>
      </p:sp>
      <p:sp>
        <p:nvSpPr>
          <p:cNvPr id="3" name="Date Placeholder 2"/>
          <p:cNvSpPr>
            <a:spLocks noGrp="1"/>
          </p:cNvSpPr>
          <p:nvPr>
            <p:ph type="dt" idx="1"/>
          </p:nvPr>
        </p:nvSpPr>
        <p:spPr>
          <a:xfrm>
            <a:off x="4023992" y="0"/>
            <a:ext cx="3078427" cy="513508"/>
          </a:xfrm>
          <a:prstGeom prst="rect">
            <a:avLst/>
          </a:prstGeom>
        </p:spPr>
        <p:txBody>
          <a:bodyPr vert="horz" lIns="99075" tIns="49538" rIns="99075" bIns="49538" rtlCol="0"/>
          <a:lstStyle>
            <a:lvl1pPr algn="r">
              <a:defRPr sz="1300"/>
            </a:lvl1pPr>
          </a:lstStyle>
          <a:p>
            <a:fld id="{4FB19ED6-48E6-4D51-A78A-5A00B8E51C68}" type="datetimeFigureOut">
              <a:rPr lang="en-GB" smtClean="0"/>
              <a:t>30/03/2020</a:t>
            </a:fld>
            <a:endParaRPr lang="en-GB" dirty="0"/>
          </a:p>
        </p:txBody>
      </p:sp>
      <p:sp>
        <p:nvSpPr>
          <p:cNvPr id="4" name="Slide Image Placeholder 3"/>
          <p:cNvSpPr>
            <a:spLocks noGrp="1" noRot="1" noChangeAspect="1"/>
          </p:cNvSpPr>
          <p:nvPr>
            <p:ph type="sldImg" idx="2"/>
          </p:nvPr>
        </p:nvSpPr>
        <p:spPr>
          <a:xfrm>
            <a:off x="482600" y="1279525"/>
            <a:ext cx="6140450" cy="3454400"/>
          </a:xfrm>
          <a:prstGeom prst="rect">
            <a:avLst/>
          </a:prstGeom>
          <a:noFill/>
          <a:ln w="12700">
            <a:solidFill>
              <a:prstClr val="black"/>
            </a:solidFill>
          </a:ln>
        </p:spPr>
        <p:txBody>
          <a:bodyPr vert="horz" lIns="99075" tIns="49538" rIns="99075" bIns="49538" rtlCol="0" anchor="ctr"/>
          <a:lstStyle/>
          <a:p>
            <a:endParaRPr lang="en-GB" dirty="0"/>
          </a:p>
        </p:txBody>
      </p:sp>
      <p:sp>
        <p:nvSpPr>
          <p:cNvPr id="5" name="Notes Placeholder 4"/>
          <p:cNvSpPr>
            <a:spLocks noGrp="1"/>
          </p:cNvSpPr>
          <p:nvPr>
            <p:ph type="body" sz="quarter" idx="3"/>
          </p:nvPr>
        </p:nvSpPr>
        <p:spPr>
          <a:xfrm>
            <a:off x="710407" y="4925407"/>
            <a:ext cx="5683250" cy="4029879"/>
          </a:xfrm>
          <a:prstGeom prst="rect">
            <a:avLst/>
          </a:prstGeom>
        </p:spPr>
        <p:txBody>
          <a:bodyPr vert="horz" lIns="99075" tIns="49538" rIns="99075" bIns="49538"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721107"/>
            <a:ext cx="3078427" cy="513507"/>
          </a:xfrm>
          <a:prstGeom prst="rect">
            <a:avLst/>
          </a:prstGeom>
        </p:spPr>
        <p:txBody>
          <a:bodyPr vert="horz" lIns="99075" tIns="49538" rIns="99075" bIns="49538" rtlCol="0" anchor="b"/>
          <a:lstStyle>
            <a:lvl1pPr algn="l">
              <a:defRPr sz="1300"/>
            </a:lvl1pPr>
          </a:lstStyle>
          <a:p>
            <a:endParaRPr lang="en-GB" dirty="0"/>
          </a:p>
        </p:txBody>
      </p:sp>
      <p:sp>
        <p:nvSpPr>
          <p:cNvPr id="7" name="Slide Number Placeholder 6"/>
          <p:cNvSpPr>
            <a:spLocks noGrp="1"/>
          </p:cNvSpPr>
          <p:nvPr>
            <p:ph type="sldNum" sz="quarter" idx="5"/>
          </p:nvPr>
        </p:nvSpPr>
        <p:spPr>
          <a:xfrm>
            <a:off x="4023992" y="9721107"/>
            <a:ext cx="3078427" cy="513507"/>
          </a:xfrm>
          <a:prstGeom prst="rect">
            <a:avLst/>
          </a:prstGeom>
        </p:spPr>
        <p:txBody>
          <a:bodyPr vert="horz" lIns="99075" tIns="49538" rIns="99075" bIns="49538" rtlCol="0" anchor="b"/>
          <a:lstStyle>
            <a:lvl1pPr algn="r">
              <a:defRPr sz="1300"/>
            </a:lvl1pPr>
          </a:lstStyle>
          <a:p>
            <a:fld id="{C0E3581C-AB4A-443D-9C83-8ABF3FFC3D58}" type="slidenum">
              <a:rPr lang="en-GB" smtClean="0"/>
              <a:t>‹#›</a:t>
            </a:fld>
            <a:endParaRPr lang="en-GB" dirty="0"/>
          </a:p>
        </p:txBody>
      </p:sp>
    </p:spTree>
    <p:extLst>
      <p:ext uri="{BB962C8B-B14F-4D97-AF65-F5344CB8AC3E}">
        <p14:creationId xmlns:p14="http://schemas.microsoft.com/office/powerpoint/2010/main" val="38252836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56BFDD-E9B5-47AB-B982-8B198B43FE8C}"/>
              </a:ext>
            </a:extLst>
          </p:cNvPr>
          <p:cNvSpPr>
            <a:spLocks noGrp="1"/>
          </p:cNvSpPr>
          <p:nvPr>
            <p:ph type="ctrTitle"/>
          </p:nvPr>
        </p:nvSpPr>
        <p:spPr>
          <a:xfrm>
            <a:off x="1524000" y="1066945"/>
            <a:ext cx="9144000" cy="2387600"/>
          </a:xfrm>
        </p:spPr>
        <p:txBody>
          <a:bodyPr anchor="b"/>
          <a:lstStyle>
            <a:lvl1pPr algn="ctr">
              <a:defRPr sz="6000">
                <a:solidFill>
                  <a:srgbClr val="30006B"/>
                </a:solidFill>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47409A61-D66D-4067-A017-79A3FB9AC79E}"/>
              </a:ext>
            </a:extLst>
          </p:cNvPr>
          <p:cNvSpPr>
            <a:spLocks noGrp="1"/>
          </p:cNvSpPr>
          <p:nvPr>
            <p:ph type="subTitle" idx="1"/>
          </p:nvPr>
        </p:nvSpPr>
        <p:spPr>
          <a:xfrm>
            <a:off x="1524000" y="3602038"/>
            <a:ext cx="9144000" cy="1655762"/>
          </a:xfrm>
        </p:spPr>
        <p:txBody>
          <a:bodyPr/>
          <a:lstStyle>
            <a:lvl1pPr marL="0" indent="0" algn="ctr">
              <a:buNone/>
              <a:defRPr sz="2400">
                <a:solidFill>
                  <a:srgbClr val="5304B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7" name="Footer Placeholder 4">
            <a:extLst>
              <a:ext uri="{FF2B5EF4-FFF2-40B4-BE49-F238E27FC236}">
                <a16:creationId xmlns:a16="http://schemas.microsoft.com/office/drawing/2014/main" id="{15E3A801-E684-42B8-809A-B8706C0A07BB}"/>
              </a:ext>
            </a:extLst>
          </p:cNvPr>
          <p:cNvSpPr>
            <a:spLocks noGrp="1"/>
          </p:cNvSpPr>
          <p:nvPr>
            <p:ph type="ftr" sz="quarter" idx="3"/>
          </p:nvPr>
        </p:nvSpPr>
        <p:spPr>
          <a:xfrm>
            <a:off x="5067300" y="6520583"/>
            <a:ext cx="2057400"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r>
              <a:rPr lang="en-US" dirty="0"/>
              <a:t>www.juppcastle.co.uk</a:t>
            </a:r>
          </a:p>
        </p:txBody>
      </p:sp>
    </p:spTree>
    <p:extLst>
      <p:ext uri="{BB962C8B-B14F-4D97-AF65-F5344CB8AC3E}">
        <p14:creationId xmlns:p14="http://schemas.microsoft.com/office/powerpoint/2010/main" val="10098121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7A9892-18AB-47AA-91D6-B3A1D90FA513}"/>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F2CC66D8-FDFD-46BA-BA62-CE952A97C34B}"/>
              </a:ext>
            </a:extLst>
          </p:cNvPr>
          <p:cNvSpPr>
            <a:spLocks noGrp="1"/>
          </p:cNvSpPr>
          <p:nvPr>
            <p:ph type="body" orient="vert" idx="1"/>
          </p:nvPr>
        </p:nvSpPr>
        <p:spPr>
          <a:xfrm>
            <a:off x="838200" y="1825625"/>
            <a:ext cx="10515600" cy="331441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cxnSp>
        <p:nvCxnSpPr>
          <p:cNvPr id="8" name="Straight Connector 7">
            <a:extLst>
              <a:ext uri="{FF2B5EF4-FFF2-40B4-BE49-F238E27FC236}">
                <a16:creationId xmlns:a16="http://schemas.microsoft.com/office/drawing/2014/main" id="{9A0C4A6D-9C60-4718-A927-9A9A8A2F1AC7}"/>
              </a:ext>
            </a:extLst>
          </p:cNvPr>
          <p:cNvCxnSpPr/>
          <p:nvPr userDrawn="1"/>
        </p:nvCxnSpPr>
        <p:spPr>
          <a:xfrm>
            <a:off x="838200" y="1427019"/>
            <a:ext cx="9603581" cy="0"/>
          </a:xfrm>
          <a:prstGeom prst="line">
            <a:avLst/>
          </a:prstGeom>
          <a:ln>
            <a:solidFill>
              <a:srgbClr val="5304B3"/>
            </a:solidFill>
          </a:ln>
        </p:spPr>
        <p:style>
          <a:lnRef idx="1">
            <a:schemeClr val="accent1"/>
          </a:lnRef>
          <a:fillRef idx="0">
            <a:schemeClr val="accent1"/>
          </a:fillRef>
          <a:effectRef idx="0">
            <a:schemeClr val="accent1"/>
          </a:effectRef>
          <a:fontRef idx="minor">
            <a:schemeClr val="tx1"/>
          </a:fontRef>
        </p:style>
      </p:cxnSp>
      <p:sp>
        <p:nvSpPr>
          <p:cNvPr id="7" name="Footer Placeholder 4">
            <a:extLst>
              <a:ext uri="{FF2B5EF4-FFF2-40B4-BE49-F238E27FC236}">
                <a16:creationId xmlns:a16="http://schemas.microsoft.com/office/drawing/2014/main" id="{812F009E-BF3C-4A68-BB82-1E38695A2573}"/>
              </a:ext>
            </a:extLst>
          </p:cNvPr>
          <p:cNvSpPr>
            <a:spLocks noGrp="1"/>
          </p:cNvSpPr>
          <p:nvPr>
            <p:ph type="ftr" sz="quarter" idx="3"/>
          </p:nvPr>
        </p:nvSpPr>
        <p:spPr>
          <a:xfrm>
            <a:off x="5067300" y="6520583"/>
            <a:ext cx="2057400"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r>
              <a:rPr lang="en-US" dirty="0"/>
              <a:t>www.juppcastle.co.uk</a:t>
            </a:r>
          </a:p>
        </p:txBody>
      </p:sp>
    </p:spTree>
    <p:extLst>
      <p:ext uri="{BB962C8B-B14F-4D97-AF65-F5344CB8AC3E}">
        <p14:creationId xmlns:p14="http://schemas.microsoft.com/office/powerpoint/2010/main" val="5847989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0049F51-F0A6-49A7-BE56-9763CD1A89E8}"/>
              </a:ext>
            </a:extLst>
          </p:cNvPr>
          <p:cNvSpPr>
            <a:spLocks noGrp="1"/>
          </p:cNvSpPr>
          <p:nvPr>
            <p:ph type="title" orient="vert"/>
          </p:nvPr>
        </p:nvSpPr>
        <p:spPr>
          <a:xfrm>
            <a:off x="8724900" y="365125"/>
            <a:ext cx="2628900" cy="4774911"/>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2648C527-B2C5-4695-9F4E-DF9C657E8E68}"/>
              </a:ext>
            </a:extLst>
          </p:cNvPr>
          <p:cNvSpPr>
            <a:spLocks noGrp="1"/>
          </p:cNvSpPr>
          <p:nvPr>
            <p:ph type="body" orient="vert" idx="1"/>
          </p:nvPr>
        </p:nvSpPr>
        <p:spPr>
          <a:xfrm>
            <a:off x="838200" y="365125"/>
            <a:ext cx="7734300" cy="477491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Footer Placeholder 4">
            <a:extLst>
              <a:ext uri="{FF2B5EF4-FFF2-40B4-BE49-F238E27FC236}">
                <a16:creationId xmlns:a16="http://schemas.microsoft.com/office/drawing/2014/main" id="{7A30AB40-D90B-4528-AA70-4A8448C9EC35}"/>
              </a:ext>
            </a:extLst>
          </p:cNvPr>
          <p:cNvSpPr>
            <a:spLocks noGrp="1"/>
          </p:cNvSpPr>
          <p:nvPr>
            <p:ph type="ftr" sz="quarter" idx="3"/>
          </p:nvPr>
        </p:nvSpPr>
        <p:spPr>
          <a:xfrm>
            <a:off x="5067300" y="6520583"/>
            <a:ext cx="2057400"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r>
              <a:rPr lang="en-US" dirty="0"/>
              <a:t>www.juppcastle.co.uk</a:t>
            </a:r>
          </a:p>
        </p:txBody>
      </p:sp>
    </p:spTree>
    <p:extLst>
      <p:ext uri="{BB962C8B-B14F-4D97-AF65-F5344CB8AC3E}">
        <p14:creationId xmlns:p14="http://schemas.microsoft.com/office/powerpoint/2010/main" val="24601783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860486-9D28-4B61-8BE4-25A809187A7D}"/>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DE2683C6-4203-4E76-A6ED-9C0411C7063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cxnSp>
        <p:nvCxnSpPr>
          <p:cNvPr id="8" name="Straight Connector 7">
            <a:extLst>
              <a:ext uri="{FF2B5EF4-FFF2-40B4-BE49-F238E27FC236}">
                <a16:creationId xmlns:a16="http://schemas.microsoft.com/office/drawing/2014/main" id="{E89C57CC-C535-40BD-B1D8-EAE2413AF880}"/>
              </a:ext>
            </a:extLst>
          </p:cNvPr>
          <p:cNvCxnSpPr/>
          <p:nvPr userDrawn="1"/>
        </p:nvCxnSpPr>
        <p:spPr>
          <a:xfrm>
            <a:off x="838200" y="1427019"/>
            <a:ext cx="9603581" cy="0"/>
          </a:xfrm>
          <a:prstGeom prst="line">
            <a:avLst/>
          </a:prstGeom>
          <a:ln>
            <a:solidFill>
              <a:srgbClr val="5304B3"/>
            </a:solidFill>
          </a:ln>
        </p:spPr>
        <p:style>
          <a:lnRef idx="1">
            <a:schemeClr val="accent1"/>
          </a:lnRef>
          <a:fillRef idx="0">
            <a:schemeClr val="accent1"/>
          </a:fillRef>
          <a:effectRef idx="0">
            <a:schemeClr val="accent1"/>
          </a:effectRef>
          <a:fontRef idx="minor">
            <a:schemeClr val="tx1"/>
          </a:fontRef>
        </p:style>
      </p:cxnSp>
      <p:sp>
        <p:nvSpPr>
          <p:cNvPr id="7" name="Footer Placeholder 4">
            <a:extLst>
              <a:ext uri="{FF2B5EF4-FFF2-40B4-BE49-F238E27FC236}">
                <a16:creationId xmlns:a16="http://schemas.microsoft.com/office/drawing/2014/main" id="{75A59D80-10E8-40B4-8CEE-EC6EDE0D367A}"/>
              </a:ext>
            </a:extLst>
          </p:cNvPr>
          <p:cNvSpPr>
            <a:spLocks noGrp="1"/>
          </p:cNvSpPr>
          <p:nvPr>
            <p:ph type="ftr" sz="quarter" idx="3"/>
          </p:nvPr>
        </p:nvSpPr>
        <p:spPr>
          <a:xfrm>
            <a:off x="5067300" y="6520583"/>
            <a:ext cx="2057400"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r>
              <a:rPr lang="en-US" dirty="0"/>
              <a:t>www.juppcastle.co.uk</a:t>
            </a:r>
          </a:p>
        </p:txBody>
      </p:sp>
    </p:spTree>
    <p:extLst>
      <p:ext uri="{BB962C8B-B14F-4D97-AF65-F5344CB8AC3E}">
        <p14:creationId xmlns:p14="http://schemas.microsoft.com/office/powerpoint/2010/main" val="15451236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9B2132-07BD-4E71-97D6-9B3E09DB20BF}"/>
              </a:ext>
            </a:extLst>
          </p:cNvPr>
          <p:cNvSpPr>
            <a:spLocks noGrp="1"/>
          </p:cNvSpPr>
          <p:nvPr>
            <p:ph type="title"/>
          </p:nvPr>
        </p:nvSpPr>
        <p:spPr>
          <a:xfrm>
            <a:off x="831850" y="1709738"/>
            <a:ext cx="10515600" cy="2224953"/>
          </a:xfrm>
        </p:spPr>
        <p:txBody>
          <a:bodyPr anchor="b"/>
          <a:lstStyle>
            <a:lvl1pPr>
              <a:defRPr sz="6000">
                <a:solidFill>
                  <a:srgbClr val="30006B"/>
                </a:solidFill>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55C23A8A-3762-460A-A486-B5CC14391F3A}"/>
              </a:ext>
            </a:extLst>
          </p:cNvPr>
          <p:cNvSpPr>
            <a:spLocks noGrp="1"/>
          </p:cNvSpPr>
          <p:nvPr>
            <p:ph type="body" idx="1"/>
          </p:nvPr>
        </p:nvSpPr>
        <p:spPr>
          <a:xfrm>
            <a:off x="831850" y="3990107"/>
            <a:ext cx="10515600" cy="1212850"/>
          </a:xfrm>
        </p:spPr>
        <p:txBody>
          <a:bodyPr/>
          <a:lstStyle>
            <a:lvl1pPr marL="0" indent="0">
              <a:buNone/>
              <a:defRPr sz="2400">
                <a:solidFill>
                  <a:srgbClr val="5304B3"/>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ooter Placeholder 4">
            <a:extLst>
              <a:ext uri="{FF2B5EF4-FFF2-40B4-BE49-F238E27FC236}">
                <a16:creationId xmlns:a16="http://schemas.microsoft.com/office/drawing/2014/main" id="{75822483-9FA6-40DE-A778-1E1ECA6DD104}"/>
              </a:ext>
            </a:extLst>
          </p:cNvPr>
          <p:cNvSpPr>
            <a:spLocks noGrp="1"/>
          </p:cNvSpPr>
          <p:nvPr>
            <p:ph type="ftr" sz="quarter" idx="3"/>
          </p:nvPr>
        </p:nvSpPr>
        <p:spPr>
          <a:xfrm>
            <a:off x="5067300" y="6520583"/>
            <a:ext cx="2057400"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r>
              <a:rPr lang="en-US" dirty="0"/>
              <a:t>www.juppcastle.co.uk</a:t>
            </a:r>
          </a:p>
        </p:txBody>
      </p:sp>
    </p:spTree>
    <p:extLst>
      <p:ext uri="{BB962C8B-B14F-4D97-AF65-F5344CB8AC3E}">
        <p14:creationId xmlns:p14="http://schemas.microsoft.com/office/powerpoint/2010/main" val="23391314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0B781E-02B8-4B04-8584-0779C06D4EAC}"/>
              </a:ext>
            </a:extLst>
          </p:cNvPr>
          <p:cNvSpPr>
            <a:spLocks noGrp="1"/>
          </p:cNvSpPr>
          <p:nvPr>
            <p:ph type="title"/>
          </p:nvPr>
        </p:nvSpPr>
        <p:spPr/>
        <p:txBody>
          <a:bodyPr/>
          <a:lstStyle>
            <a:lvl1pPr>
              <a:defRPr>
                <a:solidFill>
                  <a:schemeClr val="tx1">
                    <a:lumMod val="65000"/>
                    <a:lumOff val="35000"/>
                  </a:schemeClr>
                </a:solidFill>
              </a:defRPr>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0F7CA0A1-57FE-4BB1-BA0C-63F39A86AEDE}"/>
              </a:ext>
            </a:extLst>
          </p:cNvPr>
          <p:cNvSpPr>
            <a:spLocks noGrp="1"/>
          </p:cNvSpPr>
          <p:nvPr>
            <p:ph sz="half" idx="1"/>
          </p:nvPr>
        </p:nvSpPr>
        <p:spPr>
          <a:xfrm>
            <a:off x="838200" y="1825625"/>
            <a:ext cx="5181600" cy="336983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32F7055E-505B-4795-9771-15D3807D034D}"/>
              </a:ext>
            </a:extLst>
          </p:cNvPr>
          <p:cNvSpPr>
            <a:spLocks noGrp="1"/>
          </p:cNvSpPr>
          <p:nvPr>
            <p:ph sz="half" idx="2"/>
          </p:nvPr>
        </p:nvSpPr>
        <p:spPr>
          <a:xfrm>
            <a:off x="6172200" y="1825625"/>
            <a:ext cx="5181600" cy="336983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cxnSp>
        <p:nvCxnSpPr>
          <p:cNvPr id="9" name="Straight Connector 8">
            <a:extLst>
              <a:ext uri="{FF2B5EF4-FFF2-40B4-BE49-F238E27FC236}">
                <a16:creationId xmlns:a16="http://schemas.microsoft.com/office/drawing/2014/main" id="{2542CEFC-10F0-44B9-9A51-DE9EAB87F628}"/>
              </a:ext>
            </a:extLst>
          </p:cNvPr>
          <p:cNvCxnSpPr/>
          <p:nvPr userDrawn="1"/>
        </p:nvCxnSpPr>
        <p:spPr>
          <a:xfrm>
            <a:off x="838200" y="1427019"/>
            <a:ext cx="9603581" cy="0"/>
          </a:xfrm>
          <a:prstGeom prst="line">
            <a:avLst/>
          </a:prstGeom>
          <a:ln>
            <a:solidFill>
              <a:srgbClr val="5304B3"/>
            </a:solidFill>
          </a:ln>
        </p:spPr>
        <p:style>
          <a:lnRef idx="1">
            <a:schemeClr val="accent1"/>
          </a:lnRef>
          <a:fillRef idx="0">
            <a:schemeClr val="accent1"/>
          </a:fillRef>
          <a:effectRef idx="0">
            <a:schemeClr val="accent1"/>
          </a:effectRef>
          <a:fontRef idx="minor">
            <a:schemeClr val="tx1"/>
          </a:fontRef>
        </p:style>
      </p:cxnSp>
      <p:sp>
        <p:nvSpPr>
          <p:cNvPr id="8" name="Footer Placeholder 4">
            <a:extLst>
              <a:ext uri="{FF2B5EF4-FFF2-40B4-BE49-F238E27FC236}">
                <a16:creationId xmlns:a16="http://schemas.microsoft.com/office/drawing/2014/main" id="{C56411E6-0AB9-404A-84C8-6C21AF1C2DE2}"/>
              </a:ext>
            </a:extLst>
          </p:cNvPr>
          <p:cNvSpPr>
            <a:spLocks noGrp="1"/>
          </p:cNvSpPr>
          <p:nvPr>
            <p:ph type="ftr" sz="quarter" idx="3"/>
          </p:nvPr>
        </p:nvSpPr>
        <p:spPr>
          <a:xfrm>
            <a:off x="5067300" y="6520583"/>
            <a:ext cx="2057400"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r>
              <a:rPr lang="en-US" dirty="0"/>
              <a:t>www.juppcastle.co.uk</a:t>
            </a:r>
          </a:p>
        </p:txBody>
      </p:sp>
    </p:spTree>
    <p:extLst>
      <p:ext uri="{BB962C8B-B14F-4D97-AF65-F5344CB8AC3E}">
        <p14:creationId xmlns:p14="http://schemas.microsoft.com/office/powerpoint/2010/main" val="27209864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3E8524-13C3-4433-A858-37F4A4C07B63}"/>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6FBF3D0B-9417-4933-BEE1-7B6408813E0D}"/>
              </a:ext>
            </a:extLst>
          </p:cNvPr>
          <p:cNvSpPr>
            <a:spLocks noGrp="1"/>
          </p:cNvSpPr>
          <p:nvPr>
            <p:ph type="body" idx="1"/>
          </p:nvPr>
        </p:nvSpPr>
        <p:spPr>
          <a:xfrm>
            <a:off x="839788" y="1681163"/>
            <a:ext cx="5157787" cy="823912"/>
          </a:xfrm>
        </p:spPr>
        <p:txBody>
          <a:bodyPr anchor="b"/>
          <a:lstStyle>
            <a:lvl1pPr marL="0" indent="0">
              <a:buNone/>
              <a:defRPr sz="2400" b="1">
                <a:solidFill>
                  <a:srgbClr val="30006B"/>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88C888F-1F2C-4B0A-B07F-E1C8A6D0D95E}"/>
              </a:ext>
            </a:extLst>
          </p:cNvPr>
          <p:cNvSpPr>
            <a:spLocks noGrp="1"/>
          </p:cNvSpPr>
          <p:nvPr>
            <p:ph sz="half" idx="2"/>
          </p:nvPr>
        </p:nvSpPr>
        <p:spPr>
          <a:xfrm>
            <a:off x="839788" y="2505075"/>
            <a:ext cx="5157787" cy="26717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26502429-436E-4E44-81C1-1A4F28685279}"/>
              </a:ext>
            </a:extLst>
          </p:cNvPr>
          <p:cNvSpPr>
            <a:spLocks noGrp="1"/>
          </p:cNvSpPr>
          <p:nvPr>
            <p:ph type="body" sz="quarter" idx="3"/>
          </p:nvPr>
        </p:nvSpPr>
        <p:spPr>
          <a:xfrm>
            <a:off x="6172200" y="1681163"/>
            <a:ext cx="5183188" cy="823912"/>
          </a:xfrm>
        </p:spPr>
        <p:txBody>
          <a:bodyPr anchor="b"/>
          <a:lstStyle>
            <a:lvl1pPr marL="0" indent="0">
              <a:buNone/>
              <a:defRPr sz="2400" b="1">
                <a:solidFill>
                  <a:srgbClr val="30006B"/>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BD28D40-8291-4C2A-9E02-EBBD1EA2B319}"/>
              </a:ext>
            </a:extLst>
          </p:cNvPr>
          <p:cNvSpPr>
            <a:spLocks noGrp="1"/>
          </p:cNvSpPr>
          <p:nvPr>
            <p:ph sz="quarter" idx="4"/>
          </p:nvPr>
        </p:nvSpPr>
        <p:spPr>
          <a:xfrm>
            <a:off x="6172200" y="2505075"/>
            <a:ext cx="5183188" cy="26717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cxnSp>
        <p:nvCxnSpPr>
          <p:cNvPr id="11" name="Straight Connector 10">
            <a:extLst>
              <a:ext uri="{FF2B5EF4-FFF2-40B4-BE49-F238E27FC236}">
                <a16:creationId xmlns:a16="http://schemas.microsoft.com/office/drawing/2014/main" id="{291902F5-2BAD-45EC-9B8B-847872CAD916}"/>
              </a:ext>
            </a:extLst>
          </p:cNvPr>
          <p:cNvCxnSpPr/>
          <p:nvPr userDrawn="1"/>
        </p:nvCxnSpPr>
        <p:spPr>
          <a:xfrm>
            <a:off x="838200" y="1427019"/>
            <a:ext cx="9603581" cy="0"/>
          </a:xfrm>
          <a:prstGeom prst="line">
            <a:avLst/>
          </a:prstGeom>
          <a:ln>
            <a:solidFill>
              <a:srgbClr val="5304B3"/>
            </a:solidFill>
          </a:ln>
        </p:spPr>
        <p:style>
          <a:lnRef idx="1">
            <a:schemeClr val="accent1"/>
          </a:lnRef>
          <a:fillRef idx="0">
            <a:schemeClr val="accent1"/>
          </a:fillRef>
          <a:effectRef idx="0">
            <a:schemeClr val="accent1"/>
          </a:effectRef>
          <a:fontRef idx="minor">
            <a:schemeClr val="tx1"/>
          </a:fontRef>
        </p:style>
      </p:cxnSp>
      <p:sp>
        <p:nvSpPr>
          <p:cNvPr id="10" name="Footer Placeholder 4">
            <a:extLst>
              <a:ext uri="{FF2B5EF4-FFF2-40B4-BE49-F238E27FC236}">
                <a16:creationId xmlns:a16="http://schemas.microsoft.com/office/drawing/2014/main" id="{3EFCFC5B-927F-4883-9743-35929C7914F5}"/>
              </a:ext>
            </a:extLst>
          </p:cNvPr>
          <p:cNvSpPr>
            <a:spLocks noGrp="1"/>
          </p:cNvSpPr>
          <p:nvPr>
            <p:ph type="ftr" sz="quarter" idx="10"/>
          </p:nvPr>
        </p:nvSpPr>
        <p:spPr>
          <a:xfrm>
            <a:off x="5067300" y="6520583"/>
            <a:ext cx="2057400"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r>
              <a:rPr lang="en-US" dirty="0"/>
              <a:t>www.juppcastle.co.uk</a:t>
            </a:r>
          </a:p>
        </p:txBody>
      </p:sp>
    </p:spTree>
    <p:extLst>
      <p:ext uri="{BB962C8B-B14F-4D97-AF65-F5344CB8AC3E}">
        <p14:creationId xmlns:p14="http://schemas.microsoft.com/office/powerpoint/2010/main" val="7897181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60773D-9CA7-4872-A477-D2E0BB193BA6}"/>
              </a:ext>
            </a:extLst>
          </p:cNvPr>
          <p:cNvSpPr>
            <a:spLocks noGrp="1"/>
          </p:cNvSpPr>
          <p:nvPr>
            <p:ph type="title"/>
          </p:nvPr>
        </p:nvSpPr>
        <p:spPr/>
        <p:txBody>
          <a:bodyPr/>
          <a:lstStyle/>
          <a:p>
            <a:r>
              <a:rPr lang="en-US"/>
              <a:t>Click to edit Master title style</a:t>
            </a:r>
            <a:endParaRPr lang="en-GB"/>
          </a:p>
        </p:txBody>
      </p:sp>
      <p:cxnSp>
        <p:nvCxnSpPr>
          <p:cNvPr id="7" name="Straight Connector 6">
            <a:extLst>
              <a:ext uri="{FF2B5EF4-FFF2-40B4-BE49-F238E27FC236}">
                <a16:creationId xmlns:a16="http://schemas.microsoft.com/office/drawing/2014/main" id="{46B9B2B8-F56E-415E-AA2E-75AD8E5AD4BA}"/>
              </a:ext>
            </a:extLst>
          </p:cNvPr>
          <p:cNvCxnSpPr/>
          <p:nvPr userDrawn="1"/>
        </p:nvCxnSpPr>
        <p:spPr>
          <a:xfrm>
            <a:off x="838200" y="1427019"/>
            <a:ext cx="9603581" cy="0"/>
          </a:xfrm>
          <a:prstGeom prst="line">
            <a:avLst/>
          </a:prstGeom>
          <a:ln>
            <a:solidFill>
              <a:srgbClr val="5304B3"/>
            </a:solidFill>
          </a:ln>
        </p:spPr>
        <p:style>
          <a:lnRef idx="1">
            <a:schemeClr val="accent1"/>
          </a:lnRef>
          <a:fillRef idx="0">
            <a:schemeClr val="accent1"/>
          </a:fillRef>
          <a:effectRef idx="0">
            <a:schemeClr val="accent1"/>
          </a:effectRef>
          <a:fontRef idx="minor">
            <a:schemeClr val="tx1"/>
          </a:fontRef>
        </p:style>
      </p:cxnSp>
      <p:sp>
        <p:nvSpPr>
          <p:cNvPr id="6" name="Footer Placeholder 4">
            <a:extLst>
              <a:ext uri="{FF2B5EF4-FFF2-40B4-BE49-F238E27FC236}">
                <a16:creationId xmlns:a16="http://schemas.microsoft.com/office/drawing/2014/main" id="{34D621EC-E822-432A-9B0A-95529C29C6D2}"/>
              </a:ext>
            </a:extLst>
          </p:cNvPr>
          <p:cNvSpPr>
            <a:spLocks noGrp="1"/>
          </p:cNvSpPr>
          <p:nvPr>
            <p:ph type="ftr" sz="quarter" idx="3"/>
          </p:nvPr>
        </p:nvSpPr>
        <p:spPr>
          <a:xfrm>
            <a:off x="5067300" y="6520583"/>
            <a:ext cx="2057400"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r>
              <a:rPr lang="en-US" dirty="0"/>
              <a:t>www.juppcastle.co.uk</a:t>
            </a:r>
          </a:p>
        </p:txBody>
      </p:sp>
    </p:spTree>
    <p:extLst>
      <p:ext uri="{BB962C8B-B14F-4D97-AF65-F5344CB8AC3E}">
        <p14:creationId xmlns:p14="http://schemas.microsoft.com/office/powerpoint/2010/main" val="2391846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6FA7E30D-0A9C-4CA1-AFA1-F33DC8C64A04}"/>
              </a:ext>
            </a:extLst>
          </p:cNvPr>
          <p:cNvSpPr>
            <a:spLocks noGrp="1"/>
          </p:cNvSpPr>
          <p:nvPr>
            <p:ph type="ftr" sz="quarter" idx="3"/>
          </p:nvPr>
        </p:nvSpPr>
        <p:spPr>
          <a:xfrm>
            <a:off x="5067300" y="6520583"/>
            <a:ext cx="2057400"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r>
              <a:rPr lang="en-US" dirty="0"/>
              <a:t>www.juppcastle.co.uk</a:t>
            </a:r>
          </a:p>
        </p:txBody>
      </p:sp>
    </p:spTree>
    <p:extLst>
      <p:ext uri="{BB962C8B-B14F-4D97-AF65-F5344CB8AC3E}">
        <p14:creationId xmlns:p14="http://schemas.microsoft.com/office/powerpoint/2010/main" val="4136586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2D4D77-85C1-4DF3-87B8-12C1505468D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AE0F7421-8552-465C-8040-21FDFC2DACAA}"/>
              </a:ext>
            </a:extLst>
          </p:cNvPr>
          <p:cNvSpPr>
            <a:spLocks noGrp="1"/>
          </p:cNvSpPr>
          <p:nvPr>
            <p:ph idx="1"/>
          </p:nvPr>
        </p:nvSpPr>
        <p:spPr>
          <a:xfrm>
            <a:off x="5183188" y="987426"/>
            <a:ext cx="6172200" cy="4166466"/>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07A5B576-24BE-4F25-A7FE-B3F2773330FC}"/>
              </a:ext>
            </a:extLst>
          </p:cNvPr>
          <p:cNvSpPr>
            <a:spLocks noGrp="1"/>
          </p:cNvSpPr>
          <p:nvPr>
            <p:ph type="body" sz="half" idx="2"/>
          </p:nvPr>
        </p:nvSpPr>
        <p:spPr>
          <a:xfrm>
            <a:off x="839788" y="2057400"/>
            <a:ext cx="3932237" cy="309649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Footer Placeholder 4">
            <a:extLst>
              <a:ext uri="{FF2B5EF4-FFF2-40B4-BE49-F238E27FC236}">
                <a16:creationId xmlns:a16="http://schemas.microsoft.com/office/drawing/2014/main" id="{43337BEC-F8BF-44B8-B8FB-EE893E8727F4}"/>
              </a:ext>
            </a:extLst>
          </p:cNvPr>
          <p:cNvSpPr>
            <a:spLocks noGrp="1"/>
          </p:cNvSpPr>
          <p:nvPr>
            <p:ph type="ftr" sz="quarter" idx="3"/>
          </p:nvPr>
        </p:nvSpPr>
        <p:spPr>
          <a:xfrm>
            <a:off x="5067300" y="6520583"/>
            <a:ext cx="2057400"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r>
              <a:rPr lang="en-US" dirty="0"/>
              <a:t>www.juppcastle.co.uk</a:t>
            </a:r>
          </a:p>
        </p:txBody>
      </p:sp>
    </p:spTree>
    <p:extLst>
      <p:ext uri="{BB962C8B-B14F-4D97-AF65-F5344CB8AC3E}">
        <p14:creationId xmlns:p14="http://schemas.microsoft.com/office/powerpoint/2010/main" val="41000909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4D6A39-B76D-4287-9FBD-24D52F68D8A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FDEE555E-B295-4442-9120-00F3031A4F49}"/>
              </a:ext>
            </a:extLst>
          </p:cNvPr>
          <p:cNvSpPr>
            <a:spLocks noGrp="1"/>
          </p:cNvSpPr>
          <p:nvPr>
            <p:ph type="pic" idx="1"/>
          </p:nvPr>
        </p:nvSpPr>
        <p:spPr>
          <a:xfrm>
            <a:off x="5183188" y="1884218"/>
            <a:ext cx="6172200" cy="397683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a:extLst>
              <a:ext uri="{FF2B5EF4-FFF2-40B4-BE49-F238E27FC236}">
                <a16:creationId xmlns:a16="http://schemas.microsoft.com/office/drawing/2014/main" id="{BC7FB68E-FB6F-4020-897E-59411E1A597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Footer Placeholder 4">
            <a:extLst>
              <a:ext uri="{FF2B5EF4-FFF2-40B4-BE49-F238E27FC236}">
                <a16:creationId xmlns:a16="http://schemas.microsoft.com/office/drawing/2014/main" id="{94294078-FB52-443E-BA8B-1E0487FD771A}"/>
              </a:ext>
            </a:extLst>
          </p:cNvPr>
          <p:cNvSpPr>
            <a:spLocks noGrp="1"/>
          </p:cNvSpPr>
          <p:nvPr>
            <p:ph type="ftr" sz="quarter" idx="3"/>
          </p:nvPr>
        </p:nvSpPr>
        <p:spPr>
          <a:xfrm>
            <a:off x="5067300" y="6520583"/>
            <a:ext cx="2057400"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r>
              <a:rPr lang="en-US" dirty="0"/>
              <a:t>www.juppcastle.co.uk</a:t>
            </a:r>
          </a:p>
        </p:txBody>
      </p:sp>
    </p:spTree>
    <p:extLst>
      <p:ext uri="{BB962C8B-B14F-4D97-AF65-F5344CB8AC3E}">
        <p14:creationId xmlns:p14="http://schemas.microsoft.com/office/powerpoint/2010/main" val="34835448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234120F-A3F6-401A-997B-4EF65C54820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A3EC8E05-B425-446B-AE2E-08D7F346217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9" name="Picture 8" descr="A close up of a logo&#10;&#10;Description automatically generated">
            <a:extLst>
              <a:ext uri="{FF2B5EF4-FFF2-40B4-BE49-F238E27FC236}">
                <a16:creationId xmlns:a16="http://schemas.microsoft.com/office/drawing/2014/main" id="{69E6D741-54DE-4A82-B239-11D75D709501}"/>
              </a:ext>
            </a:extLst>
          </p:cNvPr>
          <p:cNvPicPr>
            <a:picLocks noChangeAspect="1"/>
          </p:cNvPicPr>
          <p:nvPr userDrawn="1"/>
        </p:nvPicPr>
        <p:blipFill>
          <a:blip r:embed="rId13"/>
          <a:stretch>
            <a:fillRect/>
          </a:stretch>
        </p:blipFill>
        <p:spPr>
          <a:xfrm>
            <a:off x="10441781" y="152796"/>
            <a:ext cx="1750219" cy="1750219"/>
          </a:xfrm>
          <a:prstGeom prst="rect">
            <a:avLst/>
          </a:prstGeom>
        </p:spPr>
      </p:pic>
      <p:pic>
        <p:nvPicPr>
          <p:cNvPr id="12" name="Picture 11" descr="A picture containing animal, propeller, device&#10;&#10;Description automatically generated">
            <a:extLst>
              <a:ext uri="{FF2B5EF4-FFF2-40B4-BE49-F238E27FC236}">
                <a16:creationId xmlns:a16="http://schemas.microsoft.com/office/drawing/2014/main" id="{94F6E7E1-F824-41EB-AEE6-E31A21DC0312}"/>
              </a:ext>
            </a:extLst>
          </p:cNvPr>
          <p:cNvPicPr>
            <a:picLocks noChangeAspect="1"/>
          </p:cNvPicPr>
          <p:nvPr userDrawn="1"/>
        </p:nvPicPr>
        <p:blipFill>
          <a:blip r:embed="rId14"/>
          <a:stretch>
            <a:fillRect/>
          </a:stretch>
        </p:blipFill>
        <p:spPr>
          <a:xfrm>
            <a:off x="3176180" y="5094066"/>
            <a:ext cx="5839640" cy="1581371"/>
          </a:xfrm>
          <a:prstGeom prst="rect">
            <a:avLst/>
          </a:prstGeom>
        </p:spPr>
      </p:pic>
      <p:sp>
        <p:nvSpPr>
          <p:cNvPr id="5" name="Footer Placeholder 4">
            <a:extLst>
              <a:ext uri="{FF2B5EF4-FFF2-40B4-BE49-F238E27FC236}">
                <a16:creationId xmlns:a16="http://schemas.microsoft.com/office/drawing/2014/main" id="{0A6F9853-386F-4E58-9C0B-DD5D59D26D99}"/>
              </a:ext>
            </a:extLst>
          </p:cNvPr>
          <p:cNvSpPr>
            <a:spLocks noGrp="1"/>
          </p:cNvSpPr>
          <p:nvPr>
            <p:ph type="ftr" sz="quarter" idx="3"/>
          </p:nvPr>
        </p:nvSpPr>
        <p:spPr>
          <a:xfrm>
            <a:off x="5067300" y="6520583"/>
            <a:ext cx="2057400"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r>
              <a:rPr lang="en-US" dirty="0"/>
              <a:t>www.juppcastle.co.uk</a:t>
            </a:r>
          </a:p>
        </p:txBody>
      </p:sp>
    </p:spTree>
    <p:extLst>
      <p:ext uri="{BB962C8B-B14F-4D97-AF65-F5344CB8AC3E}">
        <p14:creationId xmlns:p14="http://schemas.microsoft.com/office/powerpoint/2010/main" val="10276690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dt="0"/>
  <p:txStyles>
    <p:titleStyle>
      <a:lvl1pPr algn="l" defTabSz="914400" rtl="0" eaLnBrk="1" latinLnBrk="0" hangingPunct="1">
        <a:lnSpc>
          <a:spcPct val="90000"/>
        </a:lnSpc>
        <a:spcBef>
          <a:spcPct val="0"/>
        </a:spcBef>
        <a:buNone/>
        <a:defRPr sz="4400" kern="1200">
          <a:solidFill>
            <a:schemeClr val="tx1">
              <a:lumMod val="65000"/>
              <a:lumOff val="35000"/>
            </a:schemeClr>
          </a:solidFill>
          <a:latin typeface="+mj-lt"/>
          <a:ea typeface="+mj-ea"/>
          <a:cs typeface="+mj-cs"/>
        </a:defRPr>
      </a:lvl1pPr>
    </p:titleStyle>
    <p:bodyStyle>
      <a:lvl1pPr marL="228600" indent="-228600" algn="l" defTabSz="914400" rtl="0" eaLnBrk="1" latinLnBrk="0" hangingPunct="1">
        <a:lnSpc>
          <a:spcPct val="90000"/>
        </a:lnSpc>
        <a:spcBef>
          <a:spcPts val="1000"/>
        </a:spcBef>
        <a:buClr>
          <a:srgbClr val="30006B"/>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rgbClr val="30006B"/>
        </a:buClr>
        <a:buFont typeface="Arial" panose="020B0604020202020204" pitchFamily="34" charset="0"/>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Clr>
          <a:srgbClr val="30006B"/>
        </a:buClr>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Clr>
          <a:srgbClr val="30006B"/>
        </a:buClr>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Clr>
          <a:srgbClr val="30006B"/>
        </a:buClr>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937CCA-50F6-4FD6-BFB1-675B2F043871}"/>
              </a:ext>
            </a:extLst>
          </p:cNvPr>
          <p:cNvSpPr>
            <a:spLocks noGrp="1"/>
          </p:cNvSpPr>
          <p:nvPr>
            <p:ph type="ctrTitle"/>
          </p:nvPr>
        </p:nvSpPr>
        <p:spPr/>
        <p:txBody>
          <a:bodyPr/>
          <a:lstStyle/>
          <a:p>
            <a:r>
              <a:rPr lang="en-GB" dirty="0"/>
              <a:t>Update on Government crisis support</a:t>
            </a:r>
          </a:p>
        </p:txBody>
      </p:sp>
      <p:sp>
        <p:nvSpPr>
          <p:cNvPr id="3" name="Subtitle 2">
            <a:extLst>
              <a:ext uri="{FF2B5EF4-FFF2-40B4-BE49-F238E27FC236}">
                <a16:creationId xmlns:a16="http://schemas.microsoft.com/office/drawing/2014/main" id="{2A1A6344-1698-47C5-957E-002C510A860D}"/>
              </a:ext>
            </a:extLst>
          </p:cNvPr>
          <p:cNvSpPr>
            <a:spLocks noGrp="1"/>
          </p:cNvSpPr>
          <p:nvPr>
            <p:ph type="subTitle" idx="1"/>
          </p:nvPr>
        </p:nvSpPr>
        <p:spPr/>
        <p:txBody>
          <a:bodyPr/>
          <a:lstStyle/>
          <a:p>
            <a:r>
              <a:rPr lang="en-GB" dirty="0"/>
              <a:t>Heather O’Reilly</a:t>
            </a:r>
          </a:p>
          <a:p>
            <a:r>
              <a:rPr lang="en-GB" dirty="0"/>
              <a:t>March 2020</a:t>
            </a:r>
          </a:p>
        </p:txBody>
      </p:sp>
      <p:sp>
        <p:nvSpPr>
          <p:cNvPr id="4" name="Footer Placeholder 3">
            <a:extLst>
              <a:ext uri="{FF2B5EF4-FFF2-40B4-BE49-F238E27FC236}">
                <a16:creationId xmlns:a16="http://schemas.microsoft.com/office/drawing/2014/main" id="{5FF2D180-D5F7-48A1-91DB-CFD7E9F0D7DB}"/>
              </a:ext>
            </a:extLst>
          </p:cNvPr>
          <p:cNvSpPr>
            <a:spLocks noGrp="1"/>
          </p:cNvSpPr>
          <p:nvPr>
            <p:ph type="ftr" sz="quarter" idx="3"/>
          </p:nvPr>
        </p:nvSpPr>
        <p:spPr/>
        <p:txBody>
          <a:bodyPr/>
          <a:lstStyle/>
          <a:p>
            <a:r>
              <a:rPr lang="en-US" dirty="0"/>
              <a:t>www.juppcastle.co.uk</a:t>
            </a:r>
          </a:p>
        </p:txBody>
      </p:sp>
    </p:spTree>
    <p:extLst>
      <p:ext uri="{BB962C8B-B14F-4D97-AF65-F5344CB8AC3E}">
        <p14:creationId xmlns:p14="http://schemas.microsoft.com/office/powerpoint/2010/main" val="25237886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04FCF1-CE49-4456-957A-337CF8D9BBA7}"/>
              </a:ext>
            </a:extLst>
          </p:cNvPr>
          <p:cNvSpPr>
            <a:spLocks noGrp="1"/>
          </p:cNvSpPr>
          <p:nvPr>
            <p:ph type="title"/>
          </p:nvPr>
        </p:nvSpPr>
        <p:spPr/>
        <p:txBody>
          <a:bodyPr/>
          <a:lstStyle/>
          <a:p>
            <a:r>
              <a:rPr lang="en-GB" dirty="0"/>
              <a:t>Other help for businesses</a:t>
            </a:r>
          </a:p>
        </p:txBody>
      </p:sp>
      <p:sp>
        <p:nvSpPr>
          <p:cNvPr id="3" name="Content Placeholder 2">
            <a:extLst>
              <a:ext uri="{FF2B5EF4-FFF2-40B4-BE49-F238E27FC236}">
                <a16:creationId xmlns:a16="http://schemas.microsoft.com/office/drawing/2014/main" id="{4C97BAFD-01B7-43FD-B5BA-F76F82BE5883}"/>
              </a:ext>
            </a:extLst>
          </p:cNvPr>
          <p:cNvSpPr>
            <a:spLocks noGrp="1"/>
          </p:cNvSpPr>
          <p:nvPr>
            <p:ph idx="1"/>
          </p:nvPr>
        </p:nvSpPr>
        <p:spPr>
          <a:xfrm>
            <a:off x="838200" y="1487998"/>
            <a:ext cx="10515600" cy="4351338"/>
          </a:xfrm>
        </p:spPr>
        <p:txBody>
          <a:bodyPr>
            <a:normAutofit/>
          </a:bodyPr>
          <a:lstStyle/>
          <a:p>
            <a:r>
              <a:rPr lang="en-GB" sz="1800" dirty="0"/>
              <a:t>The Government is introducing a business rates holiday for retail, hospitality and leisure businesses in England for the 2020 to 2021 tax year.</a:t>
            </a:r>
          </a:p>
          <a:p>
            <a:r>
              <a:rPr lang="en-GB" sz="1800" dirty="0"/>
              <a:t>The Government is introducing a business rates holiday for nurseries in England for the 2020 to 2021 tax year on the condition the premises is occupied by providers on the Ofsted Early Years Register and are wholly or mainly used for the provision of Early Years Foundation Stage</a:t>
            </a:r>
          </a:p>
          <a:p>
            <a:r>
              <a:rPr lang="en-GB" sz="1800" dirty="0"/>
              <a:t> The Retail and Hospitality Grant Scheme will provide cash grants of up to £25k per property.  Those with a rateable value of up to £15k may be eligible for a grant of £10k and those with a rateable value of between £15k and £51k may be eligible for a grant of £25k</a:t>
            </a:r>
          </a:p>
          <a:p>
            <a:r>
              <a:rPr lang="en-GB" sz="1800" dirty="0"/>
              <a:t>The Small Business Grant Scheme will give funding to local authorities to support small businesses who already pay little or no rates because of small business rate relief.  This one off grant of £10k will be payable to eligible businesses to help them meet their ongoing business costs.</a:t>
            </a:r>
          </a:p>
          <a:p>
            <a:pPr marL="0" indent="0">
              <a:buNone/>
            </a:pPr>
            <a:r>
              <a:rPr lang="en-GB" sz="1800" dirty="0"/>
              <a:t>For all of the above the local authority will contact you if you are eligible</a:t>
            </a:r>
          </a:p>
        </p:txBody>
      </p:sp>
      <p:sp>
        <p:nvSpPr>
          <p:cNvPr id="4" name="Footer Placeholder 3">
            <a:extLst>
              <a:ext uri="{FF2B5EF4-FFF2-40B4-BE49-F238E27FC236}">
                <a16:creationId xmlns:a16="http://schemas.microsoft.com/office/drawing/2014/main" id="{432FCF67-D750-4906-9950-3ED93AD5CF67}"/>
              </a:ext>
            </a:extLst>
          </p:cNvPr>
          <p:cNvSpPr>
            <a:spLocks noGrp="1"/>
          </p:cNvSpPr>
          <p:nvPr>
            <p:ph type="ftr" sz="quarter" idx="3"/>
          </p:nvPr>
        </p:nvSpPr>
        <p:spPr/>
        <p:txBody>
          <a:bodyPr/>
          <a:lstStyle/>
          <a:p>
            <a:r>
              <a:rPr lang="en-US" dirty="0"/>
              <a:t>www.juppcastle.co.uk</a:t>
            </a:r>
          </a:p>
        </p:txBody>
      </p:sp>
    </p:spTree>
    <p:extLst>
      <p:ext uri="{BB962C8B-B14F-4D97-AF65-F5344CB8AC3E}">
        <p14:creationId xmlns:p14="http://schemas.microsoft.com/office/powerpoint/2010/main" val="26861068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04FCF1-CE49-4456-957A-337CF8D9BBA7}"/>
              </a:ext>
            </a:extLst>
          </p:cNvPr>
          <p:cNvSpPr>
            <a:spLocks noGrp="1"/>
          </p:cNvSpPr>
          <p:nvPr>
            <p:ph type="title"/>
          </p:nvPr>
        </p:nvSpPr>
        <p:spPr/>
        <p:txBody>
          <a:bodyPr>
            <a:normAutofit/>
          </a:bodyPr>
          <a:lstStyle/>
          <a:p>
            <a:r>
              <a:rPr lang="en-GB" sz="3600" dirty="0"/>
              <a:t>Coronavirus Business Interruption Loan Scheme</a:t>
            </a:r>
          </a:p>
        </p:txBody>
      </p:sp>
      <p:sp>
        <p:nvSpPr>
          <p:cNvPr id="3" name="Content Placeholder 2">
            <a:extLst>
              <a:ext uri="{FF2B5EF4-FFF2-40B4-BE49-F238E27FC236}">
                <a16:creationId xmlns:a16="http://schemas.microsoft.com/office/drawing/2014/main" id="{4C97BAFD-01B7-43FD-B5BA-F76F82BE5883}"/>
              </a:ext>
            </a:extLst>
          </p:cNvPr>
          <p:cNvSpPr>
            <a:spLocks noGrp="1"/>
          </p:cNvSpPr>
          <p:nvPr>
            <p:ph idx="1"/>
          </p:nvPr>
        </p:nvSpPr>
        <p:spPr>
          <a:xfrm>
            <a:off x="838200" y="1561514"/>
            <a:ext cx="10515600" cy="4615449"/>
          </a:xfrm>
        </p:spPr>
        <p:txBody>
          <a:bodyPr>
            <a:normAutofit/>
          </a:bodyPr>
          <a:lstStyle/>
          <a:p>
            <a:pPr marL="0" indent="0">
              <a:buNone/>
            </a:pPr>
            <a:r>
              <a:rPr lang="en-GB" sz="1600" dirty="0"/>
              <a:t>A new temporary Coronavirus Business Interruption Loan Scheme, delivered by the British Business Bank, will launch this week to support primarily small and medium-sized businesses to access bank lending and overdrafts.</a:t>
            </a:r>
          </a:p>
          <a:p>
            <a:pPr marL="0" indent="0">
              <a:buNone/>
            </a:pPr>
            <a:r>
              <a:rPr lang="en-GB" sz="1600" dirty="0"/>
              <a:t>The government will provide lenders with a guarantee of 80% on each loan (subject to a per-lender cap on claims) to give lenders further confidence in continuing to provide finance to SMEs. The government will not charge businesses or banks for this guarantee, and the Scheme will support loans of up to £5 million in value.</a:t>
            </a:r>
          </a:p>
          <a:p>
            <a:pPr marL="0" indent="0">
              <a:buNone/>
            </a:pPr>
            <a:r>
              <a:rPr lang="en-GB" sz="1600" dirty="0"/>
              <a:t>Businesses can access the first 12 months of that finance interest free, as government will cover the first 12 months of interest payments.</a:t>
            </a:r>
          </a:p>
          <a:p>
            <a:pPr marL="0" indent="0">
              <a:buNone/>
            </a:pPr>
            <a:r>
              <a:rPr lang="en-GB" sz="1600" dirty="0"/>
              <a:t>You are eligible for the scheme if:</a:t>
            </a:r>
          </a:p>
          <a:p>
            <a:r>
              <a:rPr lang="en-GB" sz="1600" dirty="0"/>
              <a:t>your business is UK based, with turnover of no more than £45 million per year</a:t>
            </a:r>
          </a:p>
          <a:p>
            <a:r>
              <a:rPr lang="en-GB" sz="1600" dirty="0"/>
              <a:t>your business meets the other British Business Bank eligibility criteria</a:t>
            </a:r>
          </a:p>
          <a:p>
            <a:pPr marL="0" indent="0">
              <a:buNone/>
            </a:pPr>
            <a:r>
              <a:rPr lang="en-GB" sz="1600" dirty="0"/>
              <a:t>Initially banks were still asking for personal guarantees but in most cases this has now been lifted</a:t>
            </a:r>
          </a:p>
          <a:p>
            <a:pPr marL="0" indent="0">
              <a:buNone/>
            </a:pPr>
            <a:endParaRPr lang="en-GB" sz="1500" dirty="0"/>
          </a:p>
        </p:txBody>
      </p:sp>
      <p:sp>
        <p:nvSpPr>
          <p:cNvPr id="4" name="Footer Placeholder 3">
            <a:extLst>
              <a:ext uri="{FF2B5EF4-FFF2-40B4-BE49-F238E27FC236}">
                <a16:creationId xmlns:a16="http://schemas.microsoft.com/office/drawing/2014/main" id="{432FCF67-D750-4906-9950-3ED93AD5CF67}"/>
              </a:ext>
            </a:extLst>
          </p:cNvPr>
          <p:cNvSpPr>
            <a:spLocks noGrp="1"/>
          </p:cNvSpPr>
          <p:nvPr>
            <p:ph type="ftr" sz="quarter" idx="3"/>
          </p:nvPr>
        </p:nvSpPr>
        <p:spPr/>
        <p:txBody>
          <a:bodyPr/>
          <a:lstStyle/>
          <a:p>
            <a:r>
              <a:rPr lang="en-US" dirty="0"/>
              <a:t>www.juppcastle.co.uk</a:t>
            </a:r>
          </a:p>
        </p:txBody>
      </p:sp>
    </p:spTree>
    <p:extLst>
      <p:ext uri="{BB962C8B-B14F-4D97-AF65-F5344CB8AC3E}">
        <p14:creationId xmlns:p14="http://schemas.microsoft.com/office/powerpoint/2010/main" val="9632872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04FCF1-CE49-4456-957A-337CF8D9BBA7}"/>
              </a:ext>
            </a:extLst>
          </p:cNvPr>
          <p:cNvSpPr>
            <a:spLocks noGrp="1"/>
          </p:cNvSpPr>
          <p:nvPr>
            <p:ph type="title"/>
          </p:nvPr>
        </p:nvSpPr>
        <p:spPr>
          <a:xfrm>
            <a:off x="838200" y="196310"/>
            <a:ext cx="10515600" cy="1325563"/>
          </a:xfrm>
        </p:spPr>
        <p:txBody>
          <a:bodyPr>
            <a:normAutofit/>
          </a:bodyPr>
          <a:lstStyle/>
          <a:p>
            <a:r>
              <a:rPr lang="en-GB" sz="3200" dirty="0"/>
              <a:t>Coronavirus Self-Employed Income Support Scheme</a:t>
            </a:r>
          </a:p>
        </p:txBody>
      </p:sp>
      <p:sp>
        <p:nvSpPr>
          <p:cNvPr id="3" name="Content Placeholder 2">
            <a:extLst>
              <a:ext uri="{FF2B5EF4-FFF2-40B4-BE49-F238E27FC236}">
                <a16:creationId xmlns:a16="http://schemas.microsoft.com/office/drawing/2014/main" id="{4C97BAFD-01B7-43FD-B5BA-F76F82BE5883}"/>
              </a:ext>
            </a:extLst>
          </p:cNvPr>
          <p:cNvSpPr>
            <a:spLocks noGrp="1"/>
          </p:cNvSpPr>
          <p:nvPr>
            <p:ph idx="1"/>
          </p:nvPr>
        </p:nvSpPr>
        <p:spPr/>
        <p:txBody>
          <a:bodyPr>
            <a:normAutofit/>
          </a:bodyPr>
          <a:lstStyle/>
          <a:p>
            <a:pPr marL="0" indent="0">
              <a:buNone/>
            </a:pPr>
            <a:r>
              <a:rPr lang="en-GB" sz="2000" dirty="0"/>
              <a:t>So this is what a lot of people have been waiting for, the Government has been criticized for not launching something sooner but in their defence this has been incredible complex.</a:t>
            </a:r>
          </a:p>
          <a:p>
            <a:pPr marL="0" indent="0">
              <a:buNone/>
            </a:pPr>
            <a:r>
              <a:rPr lang="en-GB" sz="2000" dirty="0"/>
              <a:t>As the Chancellor recognized, the self-employed are a critical part of the UK’s workforce. </a:t>
            </a:r>
          </a:p>
          <a:p>
            <a:pPr marL="0" indent="0">
              <a:buNone/>
            </a:pPr>
            <a:r>
              <a:rPr lang="en-GB" sz="2000" dirty="0"/>
              <a:t>The scheme hopes to bring parity with the Job Retention Scheme already discussed, with the self-employed being able to claim the same 80% up to a maximum of £2500 for 3 months as a grant</a:t>
            </a:r>
          </a:p>
          <a:p>
            <a:pPr marL="0" indent="0">
              <a:buNone/>
            </a:pPr>
            <a:r>
              <a:rPr lang="en-GB" sz="2000" dirty="0"/>
              <a:t>There is, as expected, certain criteria for eligibility and it sadly will not cover everyone but is intended to help those in most need.  The downside is that the payments are not expected until early June which may be a stretch for a lot of those who need the money now</a:t>
            </a:r>
          </a:p>
          <a:p>
            <a:pPr marL="0" indent="0">
              <a:buNone/>
            </a:pPr>
            <a:r>
              <a:rPr lang="en-GB" sz="2000" dirty="0"/>
              <a:t>Lets look at the scheme in more detail</a:t>
            </a:r>
          </a:p>
        </p:txBody>
      </p:sp>
      <p:sp>
        <p:nvSpPr>
          <p:cNvPr id="4" name="Footer Placeholder 3">
            <a:extLst>
              <a:ext uri="{FF2B5EF4-FFF2-40B4-BE49-F238E27FC236}">
                <a16:creationId xmlns:a16="http://schemas.microsoft.com/office/drawing/2014/main" id="{432FCF67-D750-4906-9950-3ED93AD5CF67}"/>
              </a:ext>
            </a:extLst>
          </p:cNvPr>
          <p:cNvSpPr>
            <a:spLocks noGrp="1"/>
          </p:cNvSpPr>
          <p:nvPr>
            <p:ph type="ftr" sz="quarter" idx="3"/>
          </p:nvPr>
        </p:nvSpPr>
        <p:spPr/>
        <p:txBody>
          <a:bodyPr/>
          <a:lstStyle/>
          <a:p>
            <a:r>
              <a:rPr lang="en-US" dirty="0"/>
              <a:t>www.juppcastle.co.uk</a:t>
            </a:r>
          </a:p>
        </p:txBody>
      </p:sp>
    </p:spTree>
    <p:extLst>
      <p:ext uri="{BB962C8B-B14F-4D97-AF65-F5344CB8AC3E}">
        <p14:creationId xmlns:p14="http://schemas.microsoft.com/office/powerpoint/2010/main" val="368832209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04FCF1-CE49-4456-957A-337CF8D9BBA7}"/>
              </a:ext>
            </a:extLst>
          </p:cNvPr>
          <p:cNvSpPr>
            <a:spLocks noGrp="1"/>
          </p:cNvSpPr>
          <p:nvPr>
            <p:ph type="title"/>
          </p:nvPr>
        </p:nvSpPr>
        <p:spPr>
          <a:xfrm>
            <a:off x="838200" y="224447"/>
            <a:ext cx="10515600" cy="1325563"/>
          </a:xfrm>
        </p:spPr>
        <p:txBody>
          <a:bodyPr>
            <a:normAutofit/>
          </a:bodyPr>
          <a:lstStyle/>
          <a:p>
            <a:r>
              <a:rPr lang="en-GB" sz="2800" dirty="0"/>
              <a:t>Coronavirus Self-Employed Income Support Scheme – more details</a:t>
            </a:r>
          </a:p>
        </p:txBody>
      </p:sp>
      <p:sp>
        <p:nvSpPr>
          <p:cNvPr id="3" name="Content Placeholder 2">
            <a:extLst>
              <a:ext uri="{FF2B5EF4-FFF2-40B4-BE49-F238E27FC236}">
                <a16:creationId xmlns:a16="http://schemas.microsoft.com/office/drawing/2014/main" id="{4C97BAFD-01B7-43FD-B5BA-F76F82BE5883}"/>
              </a:ext>
            </a:extLst>
          </p:cNvPr>
          <p:cNvSpPr>
            <a:spLocks noGrp="1"/>
          </p:cNvSpPr>
          <p:nvPr>
            <p:ph idx="1"/>
          </p:nvPr>
        </p:nvSpPr>
        <p:spPr>
          <a:xfrm>
            <a:off x="838200" y="1550010"/>
            <a:ext cx="10515600" cy="4626953"/>
          </a:xfrm>
        </p:spPr>
        <p:txBody>
          <a:bodyPr>
            <a:normAutofit/>
          </a:bodyPr>
          <a:lstStyle/>
          <a:p>
            <a:r>
              <a:rPr lang="en-GB" sz="1900" dirty="0"/>
              <a:t>You can only claim if you are unable to trade due to COVID-19 and you must have traded in 2019/20 and intend to trade in 2020/21, and are trading at the point of application or would have been except for COVID-19</a:t>
            </a:r>
          </a:p>
          <a:p>
            <a:r>
              <a:rPr lang="en-GB" sz="1900" dirty="0"/>
              <a:t>You can only claim if at least 50% of your income in each year assessed comes from self employment</a:t>
            </a:r>
          </a:p>
          <a:p>
            <a:r>
              <a:rPr lang="en-GB" sz="1900" dirty="0"/>
              <a:t>You can only claim if your average profits for the last 3 years to 5 April 2019 (or the date you commenced trading if less than 3 years) are less than £50,000. </a:t>
            </a:r>
            <a:r>
              <a:rPr lang="en-GB" sz="1900" b="1" dirty="0"/>
              <a:t>Note that this is profits not turnover</a:t>
            </a:r>
          </a:p>
          <a:p>
            <a:r>
              <a:rPr lang="en-GB" sz="1900" dirty="0"/>
              <a:t>You will receive a maximum of £2500 per month for 3 months, received as one lump sum in June 2020</a:t>
            </a:r>
          </a:p>
          <a:p>
            <a:r>
              <a:rPr lang="en-GB" sz="1900" dirty="0"/>
              <a:t>You do not need to apply for the scheme as HMRC will contact all those eligible from the tax records they hold </a:t>
            </a:r>
          </a:p>
          <a:p>
            <a:r>
              <a:rPr lang="en-GB" sz="1900" dirty="0"/>
              <a:t>If you haven’t submitted your 2019 tax return yet you have until 23</a:t>
            </a:r>
            <a:r>
              <a:rPr lang="en-GB" sz="1900" baseline="30000" dirty="0"/>
              <a:t>rd</a:t>
            </a:r>
            <a:r>
              <a:rPr lang="en-GB" sz="1900" dirty="0"/>
              <a:t> April 2020 to do so</a:t>
            </a:r>
          </a:p>
        </p:txBody>
      </p:sp>
      <p:sp>
        <p:nvSpPr>
          <p:cNvPr id="4" name="Footer Placeholder 3">
            <a:extLst>
              <a:ext uri="{FF2B5EF4-FFF2-40B4-BE49-F238E27FC236}">
                <a16:creationId xmlns:a16="http://schemas.microsoft.com/office/drawing/2014/main" id="{432FCF67-D750-4906-9950-3ED93AD5CF67}"/>
              </a:ext>
            </a:extLst>
          </p:cNvPr>
          <p:cNvSpPr>
            <a:spLocks noGrp="1"/>
          </p:cNvSpPr>
          <p:nvPr>
            <p:ph type="ftr" sz="quarter" idx="3"/>
          </p:nvPr>
        </p:nvSpPr>
        <p:spPr/>
        <p:txBody>
          <a:bodyPr/>
          <a:lstStyle/>
          <a:p>
            <a:r>
              <a:rPr lang="en-US" dirty="0"/>
              <a:t>www.juppcastle.co.uk</a:t>
            </a:r>
          </a:p>
        </p:txBody>
      </p:sp>
    </p:spTree>
    <p:extLst>
      <p:ext uri="{BB962C8B-B14F-4D97-AF65-F5344CB8AC3E}">
        <p14:creationId xmlns:p14="http://schemas.microsoft.com/office/powerpoint/2010/main" val="26059000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04FCF1-CE49-4456-957A-337CF8D9BBA7}"/>
              </a:ext>
            </a:extLst>
          </p:cNvPr>
          <p:cNvSpPr>
            <a:spLocks noGrp="1"/>
          </p:cNvSpPr>
          <p:nvPr>
            <p:ph type="title"/>
          </p:nvPr>
        </p:nvSpPr>
        <p:spPr>
          <a:xfrm>
            <a:off x="838200" y="224447"/>
            <a:ext cx="10515600" cy="1325563"/>
          </a:xfrm>
        </p:spPr>
        <p:txBody>
          <a:bodyPr>
            <a:normAutofit/>
          </a:bodyPr>
          <a:lstStyle/>
          <a:p>
            <a:r>
              <a:rPr lang="en-GB" sz="2800" dirty="0"/>
              <a:t>Coronavirus Self-Employed Income Support Scheme – example</a:t>
            </a:r>
          </a:p>
        </p:txBody>
      </p:sp>
      <p:sp>
        <p:nvSpPr>
          <p:cNvPr id="3" name="Content Placeholder 2">
            <a:extLst>
              <a:ext uri="{FF2B5EF4-FFF2-40B4-BE49-F238E27FC236}">
                <a16:creationId xmlns:a16="http://schemas.microsoft.com/office/drawing/2014/main" id="{4C97BAFD-01B7-43FD-B5BA-F76F82BE5883}"/>
              </a:ext>
            </a:extLst>
          </p:cNvPr>
          <p:cNvSpPr>
            <a:spLocks noGrp="1"/>
          </p:cNvSpPr>
          <p:nvPr>
            <p:ph idx="1"/>
          </p:nvPr>
        </p:nvSpPr>
        <p:spPr>
          <a:xfrm>
            <a:off x="838200" y="1677798"/>
            <a:ext cx="10515600" cy="4499165"/>
          </a:xfrm>
        </p:spPr>
        <p:txBody>
          <a:bodyPr>
            <a:normAutofit/>
          </a:bodyPr>
          <a:lstStyle/>
          <a:p>
            <a:pPr marL="0" indent="0">
              <a:buNone/>
            </a:pPr>
            <a:r>
              <a:rPr lang="en-GB" sz="1800" dirty="0"/>
              <a:t>As an example:</a:t>
            </a:r>
          </a:p>
          <a:p>
            <a:pPr marL="0" indent="0">
              <a:buNone/>
            </a:pPr>
            <a:r>
              <a:rPr lang="en-GB" sz="1800" dirty="0"/>
              <a:t>Jim had profits in 2016/2017, 2017/2018 and 2018/2019 of £34k, £36k and £38k respectively</a:t>
            </a:r>
          </a:p>
          <a:p>
            <a:pPr marL="0" indent="0">
              <a:buNone/>
            </a:pPr>
            <a:r>
              <a:rPr lang="en-GB" sz="1800" dirty="0"/>
              <a:t>His average profits are therefore £36k, his monthly profit is therefore £3k and 80% of this is £2400.</a:t>
            </a:r>
          </a:p>
          <a:p>
            <a:pPr marL="0" indent="0">
              <a:buNone/>
            </a:pPr>
            <a:r>
              <a:rPr lang="en-GB" sz="1800" dirty="0"/>
              <a:t>So Jim will receive £7200 in June 2020</a:t>
            </a:r>
          </a:p>
          <a:p>
            <a:pPr marL="0" indent="0">
              <a:buNone/>
            </a:pPr>
            <a:endParaRPr lang="en-GB" sz="1800" dirty="0"/>
          </a:p>
          <a:p>
            <a:pPr marL="0" indent="0">
              <a:buNone/>
            </a:pPr>
            <a:r>
              <a:rPr lang="en-GB" sz="1800" dirty="0"/>
              <a:t>Bob began self-employment 6 August 2017 and therefore has 20 months of self employment profits to 5 April 2019.  </a:t>
            </a:r>
          </a:p>
          <a:p>
            <a:pPr marL="0" indent="0">
              <a:buNone/>
            </a:pPr>
            <a:r>
              <a:rPr lang="en-GB" sz="1800" dirty="0"/>
              <a:t>His profits declared were £8k for the year to 5 April 2018 and £12k for the year to 5 April 2019.  </a:t>
            </a:r>
          </a:p>
          <a:p>
            <a:pPr marL="0" indent="0">
              <a:buNone/>
            </a:pPr>
            <a:r>
              <a:rPr lang="en-GB" sz="1800" dirty="0"/>
              <a:t>His average monthly profit over the 20 months is therefore £1000, 80% of this is £800</a:t>
            </a:r>
          </a:p>
          <a:p>
            <a:pPr marL="0" indent="0">
              <a:buNone/>
            </a:pPr>
            <a:r>
              <a:rPr lang="en-GB" sz="1800" dirty="0"/>
              <a:t>So Bob will receive £2400 in June 2020</a:t>
            </a:r>
          </a:p>
        </p:txBody>
      </p:sp>
      <p:sp>
        <p:nvSpPr>
          <p:cNvPr id="4" name="Footer Placeholder 3">
            <a:extLst>
              <a:ext uri="{FF2B5EF4-FFF2-40B4-BE49-F238E27FC236}">
                <a16:creationId xmlns:a16="http://schemas.microsoft.com/office/drawing/2014/main" id="{432FCF67-D750-4906-9950-3ED93AD5CF67}"/>
              </a:ext>
            </a:extLst>
          </p:cNvPr>
          <p:cNvSpPr>
            <a:spLocks noGrp="1"/>
          </p:cNvSpPr>
          <p:nvPr>
            <p:ph type="ftr" sz="quarter" idx="3"/>
          </p:nvPr>
        </p:nvSpPr>
        <p:spPr/>
        <p:txBody>
          <a:bodyPr/>
          <a:lstStyle/>
          <a:p>
            <a:r>
              <a:rPr lang="en-US" dirty="0"/>
              <a:t>www.juppcastle.co.uk</a:t>
            </a:r>
          </a:p>
        </p:txBody>
      </p:sp>
    </p:spTree>
    <p:extLst>
      <p:ext uri="{BB962C8B-B14F-4D97-AF65-F5344CB8AC3E}">
        <p14:creationId xmlns:p14="http://schemas.microsoft.com/office/powerpoint/2010/main" val="55786494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62E4B9E-D66B-4253-B715-161AA25B30B4}"/>
              </a:ext>
            </a:extLst>
          </p:cNvPr>
          <p:cNvSpPr/>
          <p:nvPr/>
        </p:nvSpPr>
        <p:spPr>
          <a:xfrm>
            <a:off x="7145216" y="5032375"/>
            <a:ext cx="2006991" cy="161524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Rectangle 5">
            <a:extLst>
              <a:ext uri="{FF2B5EF4-FFF2-40B4-BE49-F238E27FC236}">
                <a16:creationId xmlns:a16="http://schemas.microsoft.com/office/drawing/2014/main" id="{07B1828B-100A-4F5F-9AA3-1A7A8F1DAE5B}"/>
              </a:ext>
            </a:extLst>
          </p:cNvPr>
          <p:cNvSpPr/>
          <p:nvPr/>
        </p:nvSpPr>
        <p:spPr>
          <a:xfrm>
            <a:off x="10185009" y="210377"/>
            <a:ext cx="2006991" cy="161524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
            <a:extLst>
              <a:ext uri="{FF2B5EF4-FFF2-40B4-BE49-F238E27FC236}">
                <a16:creationId xmlns:a16="http://schemas.microsoft.com/office/drawing/2014/main" id="{7804FCF1-CE49-4456-957A-337CF8D9BBA7}"/>
              </a:ext>
            </a:extLst>
          </p:cNvPr>
          <p:cNvSpPr>
            <a:spLocks noGrp="1"/>
          </p:cNvSpPr>
          <p:nvPr>
            <p:ph type="title"/>
          </p:nvPr>
        </p:nvSpPr>
        <p:spPr>
          <a:xfrm>
            <a:off x="838200" y="210377"/>
            <a:ext cx="10515600" cy="1325563"/>
          </a:xfrm>
        </p:spPr>
        <p:txBody>
          <a:bodyPr>
            <a:normAutofit/>
          </a:bodyPr>
          <a:lstStyle/>
          <a:p>
            <a:r>
              <a:rPr lang="en-GB" sz="2800" dirty="0"/>
              <a:t>Coronavirus Self-Employed Income Support Scheme – shortcomings</a:t>
            </a:r>
          </a:p>
        </p:txBody>
      </p:sp>
      <p:sp>
        <p:nvSpPr>
          <p:cNvPr id="3" name="Content Placeholder 2">
            <a:extLst>
              <a:ext uri="{FF2B5EF4-FFF2-40B4-BE49-F238E27FC236}">
                <a16:creationId xmlns:a16="http://schemas.microsoft.com/office/drawing/2014/main" id="{4C97BAFD-01B7-43FD-B5BA-F76F82BE5883}"/>
              </a:ext>
            </a:extLst>
          </p:cNvPr>
          <p:cNvSpPr>
            <a:spLocks noGrp="1"/>
          </p:cNvSpPr>
          <p:nvPr>
            <p:ph idx="1"/>
          </p:nvPr>
        </p:nvSpPr>
        <p:spPr>
          <a:xfrm>
            <a:off x="838200" y="1825625"/>
            <a:ext cx="9731928" cy="4351338"/>
          </a:xfrm>
        </p:spPr>
        <p:txBody>
          <a:bodyPr>
            <a:normAutofit/>
          </a:bodyPr>
          <a:lstStyle/>
          <a:p>
            <a:pPr marL="0" indent="0">
              <a:buNone/>
            </a:pPr>
            <a:r>
              <a:rPr lang="en-GB" sz="2000" dirty="0"/>
              <a:t>As with the other rescue packages that the government has announced there will still be those who fall through the cracks and will not be able to take advantage of this support. Below I have highlighted those situations where you </a:t>
            </a:r>
            <a:r>
              <a:rPr lang="en-GB" sz="2000" u="sng" dirty="0"/>
              <a:t>will not </a:t>
            </a:r>
            <a:r>
              <a:rPr lang="en-GB" sz="2000" dirty="0"/>
              <a:t>be eligible for the scheme.</a:t>
            </a:r>
          </a:p>
          <a:p>
            <a:r>
              <a:rPr lang="en-GB" sz="2000" dirty="0"/>
              <a:t>If you have a limited company and pay yourself salary and dividends you are not classed as self-employed although you may be able to claim under the Job Retention Scheme if you pay yourself a salary through a PAYE scheme. Neither scheme covers dividends</a:t>
            </a:r>
          </a:p>
          <a:p>
            <a:r>
              <a:rPr lang="en-GB" sz="2000" dirty="0"/>
              <a:t>If you started self employment after 5 April 2019 even though in theory you could have been trading for almost a year</a:t>
            </a:r>
          </a:p>
          <a:p>
            <a:r>
              <a:rPr lang="en-GB" sz="2000" dirty="0"/>
              <a:t>If you have made losses in the years up to 5 April 2019 but are now making profits</a:t>
            </a:r>
          </a:p>
          <a:p>
            <a:r>
              <a:rPr lang="en-GB" sz="2000" dirty="0"/>
              <a:t>If your average profits are £50,001 or more</a:t>
            </a:r>
          </a:p>
          <a:p>
            <a:endParaRPr lang="en-GB" sz="2000" dirty="0"/>
          </a:p>
          <a:p>
            <a:endParaRPr lang="en-GB" sz="2000" dirty="0"/>
          </a:p>
        </p:txBody>
      </p:sp>
      <p:sp>
        <p:nvSpPr>
          <p:cNvPr id="4" name="Footer Placeholder 3">
            <a:extLst>
              <a:ext uri="{FF2B5EF4-FFF2-40B4-BE49-F238E27FC236}">
                <a16:creationId xmlns:a16="http://schemas.microsoft.com/office/drawing/2014/main" id="{432FCF67-D750-4906-9950-3ED93AD5CF67}"/>
              </a:ext>
            </a:extLst>
          </p:cNvPr>
          <p:cNvSpPr>
            <a:spLocks noGrp="1"/>
          </p:cNvSpPr>
          <p:nvPr>
            <p:ph type="ftr" sz="quarter" idx="3"/>
          </p:nvPr>
        </p:nvSpPr>
        <p:spPr/>
        <p:txBody>
          <a:bodyPr/>
          <a:lstStyle/>
          <a:p>
            <a:r>
              <a:rPr lang="en-US" dirty="0"/>
              <a:t>www.juppcastle.co.uk</a:t>
            </a:r>
          </a:p>
        </p:txBody>
      </p:sp>
    </p:spTree>
    <p:extLst>
      <p:ext uri="{BB962C8B-B14F-4D97-AF65-F5344CB8AC3E}">
        <p14:creationId xmlns:p14="http://schemas.microsoft.com/office/powerpoint/2010/main" val="14905468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E88AAD-BDCD-4DC5-AB82-86B1FC499A9B}"/>
              </a:ext>
            </a:extLst>
          </p:cNvPr>
          <p:cNvSpPr>
            <a:spLocks noGrp="1"/>
          </p:cNvSpPr>
          <p:nvPr>
            <p:ph type="title"/>
          </p:nvPr>
        </p:nvSpPr>
        <p:spPr/>
        <p:txBody>
          <a:bodyPr>
            <a:normAutofit/>
          </a:bodyPr>
          <a:lstStyle/>
          <a:p>
            <a:r>
              <a:rPr lang="en-GB" sz="2400" dirty="0"/>
              <a:t>Coronavirus Self-Employed Income Support Scheme – what should I do now</a:t>
            </a:r>
          </a:p>
        </p:txBody>
      </p:sp>
      <p:sp>
        <p:nvSpPr>
          <p:cNvPr id="3" name="Content Placeholder 2">
            <a:extLst>
              <a:ext uri="{FF2B5EF4-FFF2-40B4-BE49-F238E27FC236}">
                <a16:creationId xmlns:a16="http://schemas.microsoft.com/office/drawing/2014/main" id="{2431C824-EBB5-4E86-8103-D5D4493DE0A2}"/>
              </a:ext>
            </a:extLst>
          </p:cNvPr>
          <p:cNvSpPr>
            <a:spLocks noGrp="1"/>
          </p:cNvSpPr>
          <p:nvPr>
            <p:ph sz="half" idx="1"/>
          </p:nvPr>
        </p:nvSpPr>
        <p:spPr>
          <a:xfrm>
            <a:off x="838200" y="1825625"/>
            <a:ext cx="9606094" cy="3369830"/>
          </a:xfrm>
        </p:spPr>
        <p:txBody>
          <a:bodyPr>
            <a:normAutofit fontScale="92500" lnSpcReduction="10000"/>
          </a:bodyPr>
          <a:lstStyle/>
          <a:p>
            <a:r>
              <a:rPr lang="en-GB" sz="2400" dirty="0"/>
              <a:t>Review your self employment income for the last 3 tax years  i.e. 2016/2017, 2017/2018 and 2018/2019 to see if you are eligible, as long as you can answer yes to the following questions then you are eligible:</a:t>
            </a:r>
          </a:p>
          <a:p>
            <a:pPr lvl="1"/>
            <a:r>
              <a:rPr lang="en-GB" dirty="0"/>
              <a:t>Were your average profits under £50k? </a:t>
            </a:r>
          </a:p>
          <a:p>
            <a:pPr lvl="1"/>
            <a:r>
              <a:rPr lang="en-GB" dirty="0"/>
              <a:t>Was at least 50% of your income declared in your tax returns derived from self employment? </a:t>
            </a:r>
          </a:p>
          <a:p>
            <a:pPr lvl="1"/>
            <a:r>
              <a:rPr lang="en-GB" dirty="0"/>
              <a:t>If you commenced trading after 6 April 2016 does your pro rata income meet the above criteria?</a:t>
            </a:r>
          </a:p>
          <a:p>
            <a:pPr marL="0" indent="0">
              <a:buNone/>
            </a:pPr>
            <a:r>
              <a:rPr lang="en-GB" sz="2200" dirty="0"/>
              <a:t>If you have been trading for 3 years there is a spreadsheet available to download on our website to help you calculate how much you are likely to receive</a:t>
            </a:r>
          </a:p>
          <a:p>
            <a:pPr lvl="1"/>
            <a:endParaRPr lang="en-GB" dirty="0"/>
          </a:p>
        </p:txBody>
      </p:sp>
      <p:sp>
        <p:nvSpPr>
          <p:cNvPr id="5" name="Footer Placeholder 4">
            <a:extLst>
              <a:ext uri="{FF2B5EF4-FFF2-40B4-BE49-F238E27FC236}">
                <a16:creationId xmlns:a16="http://schemas.microsoft.com/office/drawing/2014/main" id="{FE4A590F-2322-4CDA-BB8C-F77C2A7C8660}"/>
              </a:ext>
            </a:extLst>
          </p:cNvPr>
          <p:cNvSpPr>
            <a:spLocks noGrp="1"/>
          </p:cNvSpPr>
          <p:nvPr>
            <p:ph type="ftr" sz="quarter" idx="3"/>
          </p:nvPr>
        </p:nvSpPr>
        <p:spPr/>
        <p:txBody>
          <a:bodyPr/>
          <a:lstStyle/>
          <a:p>
            <a:r>
              <a:rPr lang="en-US" dirty="0"/>
              <a:t>www.juppcastle.co.uk</a:t>
            </a:r>
          </a:p>
        </p:txBody>
      </p:sp>
    </p:spTree>
    <p:extLst>
      <p:ext uri="{BB962C8B-B14F-4D97-AF65-F5344CB8AC3E}">
        <p14:creationId xmlns:p14="http://schemas.microsoft.com/office/powerpoint/2010/main" val="198036852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04FCF1-CE49-4456-957A-337CF8D9BBA7}"/>
              </a:ext>
            </a:extLst>
          </p:cNvPr>
          <p:cNvSpPr>
            <a:spLocks noGrp="1"/>
          </p:cNvSpPr>
          <p:nvPr>
            <p:ph type="title"/>
          </p:nvPr>
        </p:nvSpPr>
        <p:spPr/>
        <p:txBody>
          <a:bodyPr>
            <a:normAutofit/>
          </a:bodyPr>
          <a:lstStyle/>
          <a:p>
            <a:r>
              <a:rPr lang="en-GB" dirty="0"/>
              <a:t>Next steps for those who need help</a:t>
            </a:r>
          </a:p>
        </p:txBody>
      </p:sp>
      <p:sp>
        <p:nvSpPr>
          <p:cNvPr id="3" name="Content Placeholder 2">
            <a:extLst>
              <a:ext uri="{FF2B5EF4-FFF2-40B4-BE49-F238E27FC236}">
                <a16:creationId xmlns:a16="http://schemas.microsoft.com/office/drawing/2014/main" id="{4C97BAFD-01B7-43FD-B5BA-F76F82BE5883}"/>
              </a:ext>
            </a:extLst>
          </p:cNvPr>
          <p:cNvSpPr>
            <a:spLocks noGrp="1"/>
          </p:cNvSpPr>
          <p:nvPr>
            <p:ph idx="1"/>
          </p:nvPr>
        </p:nvSpPr>
        <p:spPr>
          <a:xfrm>
            <a:off x="838200" y="1585519"/>
            <a:ext cx="10515600" cy="4591444"/>
          </a:xfrm>
        </p:spPr>
        <p:txBody>
          <a:bodyPr>
            <a:normAutofit/>
          </a:bodyPr>
          <a:lstStyle/>
          <a:p>
            <a:r>
              <a:rPr lang="en-GB" sz="1800" dirty="0"/>
              <a:t>Consider whether you need to furlough some or all of your employees and prepare letters for them explaining your decision but be aware that discrimination laws still apply.  Once the online system is set up, make sure you have all the required details available so you can log your claim.</a:t>
            </a:r>
          </a:p>
          <a:p>
            <a:r>
              <a:rPr lang="en-GB" sz="1800" dirty="0"/>
              <a:t>If you think you are going to struggle with cash flow but once this is over will still have a viable business speak to your bank about a loan/overdraft.  If you are self employed your bank may offer you an overdraft or loan if you can show them evidence that you are eligible for the Self Employment Income Support Scheme</a:t>
            </a:r>
          </a:p>
          <a:p>
            <a:r>
              <a:rPr lang="en-GB" sz="1800" dirty="0"/>
              <a:t>If you are eligible for the Self employment Income Support Scheme make sure your 2019 tax return has been filed</a:t>
            </a:r>
          </a:p>
          <a:p>
            <a:r>
              <a:rPr lang="en-GB" sz="1800" dirty="0"/>
              <a:t>Find your tax returns for the last 3 years and use the figures in the spreadsheet on our website to see what you may be entitled to and ensure you are ready to claim once the online facility is available</a:t>
            </a:r>
          </a:p>
          <a:p>
            <a:r>
              <a:rPr lang="en-GB" sz="1800" dirty="0"/>
              <a:t>Look at ways to reduce your overheads by arranging mortgage, rent and loan repayment holidays.  If you are likely to miss payments on credit cards etc. speak to the provider to ensure you don’t suffer default penalties</a:t>
            </a:r>
          </a:p>
        </p:txBody>
      </p:sp>
      <p:sp>
        <p:nvSpPr>
          <p:cNvPr id="4" name="Footer Placeholder 3">
            <a:extLst>
              <a:ext uri="{FF2B5EF4-FFF2-40B4-BE49-F238E27FC236}">
                <a16:creationId xmlns:a16="http://schemas.microsoft.com/office/drawing/2014/main" id="{432FCF67-D750-4906-9950-3ED93AD5CF67}"/>
              </a:ext>
            </a:extLst>
          </p:cNvPr>
          <p:cNvSpPr>
            <a:spLocks noGrp="1"/>
          </p:cNvSpPr>
          <p:nvPr>
            <p:ph type="ftr" sz="quarter" idx="3"/>
          </p:nvPr>
        </p:nvSpPr>
        <p:spPr/>
        <p:txBody>
          <a:bodyPr/>
          <a:lstStyle/>
          <a:p>
            <a:r>
              <a:rPr lang="en-US" dirty="0"/>
              <a:t>www.juppcastle.co.uk</a:t>
            </a:r>
          </a:p>
        </p:txBody>
      </p:sp>
    </p:spTree>
    <p:extLst>
      <p:ext uri="{BB962C8B-B14F-4D97-AF65-F5344CB8AC3E}">
        <p14:creationId xmlns:p14="http://schemas.microsoft.com/office/powerpoint/2010/main" val="88860678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7C091E-8B2E-411F-A0C1-5423C1D29C29}"/>
              </a:ext>
            </a:extLst>
          </p:cNvPr>
          <p:cNvSpPr>
            <a:spLocks noGrp="1"/>
          </p:cNvSpPr>
          <p:nvPr>
            <p:ph type="title"/>
          </p:nvPr>
        </p:nvSpPr>
        <p:spPr/>
        <p:txBody>
          <a:bodyPr/>
          <a:lstStyle/>
          <a:p>
            <a:r>
              <a:rPr lang="en-GB" dirty="0"/>
              <a:t>Contact</a:t>
            </a:r>
          </a:p>
        </p:txBody>
      </p:sp>
      <p:sp>
        <p:nvSpPr>
          <p:cNvPr id="3" name="Footer Placeholder 2">
            <a:extLst>
              <a:ext uri="{FF2B5EF4-FFF2-40B4-BE49-F238E27FC236}">
                <a16:creationId xmlns:a16="http://schemas.microsoft.com/office/drawing/2014/main" id="{C5E3F88C-3273-427D-932C-08EC570E275C}"/>
              </a:ext>
            </a:extLst>
          </p:cNvPr>
          <p:cNvSpPr>
            <a:spLocks noGrp="1"/>
          </p:cNvSpPr>
          <p:nvPr>
            <p:ph type="ftr" sz="quarter" idx="3"/>
          </p:nvPr>
        </p:nvSpPr>
        <p:spPr/>
        <p:txBody>
          <a:bodyPr/>
          <a:lstStyle/>
          <a:p>
            <a:r>
              <a:rPr lang="en-US" dirty="0"/>
              <a:t>www.juppcastle.co.uk</a:t>
            </a:r>
          </a:p>
        </p:txBody>
      </p:sp>
      <p:sp>
        <p:nvSpPr>
          <p:cNvPr id="4" name="Subtitle 2">
            <a:extLst>
              <a:ext uri="{FF2B5EF4-FFF2-40B4-BE49-F238E27FC236}">
                <a16:creationId xmlns:a16="http://schemas.microsoft.com/office/drawing/2014/main" id="{5E4B6B3A-04D0-4DA5-8630-42B88F261A74}"/>
              </a:ext>
            </a:extLst>
          </p:cNvPr>
          <p:cNvSpPr txBox="1">
            <a:spLocks/>
          </p:cNvSpPr>
          <p:nvPr/>
        </p:nvSpPr>
        <p:spPr>
          <a:xfrm>
            <a:off x="1524000" y="2449873"/>
            <a:ext cx="9144000" cy="1655762"/>
          </a:xfrm>
          <a:prstGeom prst="rect">
            <a:avLst/>
          </a:prstGeom>
        </p:spPr>
        <p:txBody>
          <a:bodyPr/>
          <a:lstStyle>
            <a:lvl1pPr marL="228600" indent="-228600" algn="l" defTabSz="914400" rtl="0" eaLnBrk="1" latinLnBrk="0" hangingPunct="1">
              <a:lnSpc>
                <a:spcPct val="90000"/>
              </a:lnSpc>
              <a:spcBef>
                <a:spcPts val="1000"/>
              </a:spcBef>
              <a:buClr>
                <a:srgbClr val="30006B"/>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rgbClr val="30006B"/>
              </a:buClr>
              <a:buFont typeface="Arial" panose="020B0604020202020204" pitchFamily="34" charset="0"/>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Clr>
                <a:srgbClr val="30006B"/>
              </a:buClr>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Clr>
                <a:srgbClr val="30006B"/>
              </a:buClr>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Clr>
                <a:srgbClr val="30006B"/>
              </a:buClr>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GB" dirty="0"/>
              <a:t>Heather O’Reilly</a:t>
            </a:r>
          </a:p>
          <a:p>
            <a:pPr marL="0" indent="0" algn="ctr">
              <a:buNone/>
            </a:pPr>
            <a:r>
              <a:rPr lang="en-GB" dirty="0"/>
              <a:t>heather@juppcastle.co.uk</a:t>
            </a:r>
          </a:p>
          <a:p>
            <a:pPr marL="0" indent="0" algn="ctr">
              <a:buNone/>
            </a:pPr>
            <a:r>
              <a:rPr lang="en-GB" dirty="0"/>
              <a:t>01252 848685</a:t>
            </a:r>
          </a:p>
          <a:p>
            <a:pPr marL="0" indent="0" algn="ctr">
              <a:buNone/>
            </a:pPr>
            <a:endParaRPr lang="en-GB" dirty="0"/>
          </a:p>
          <a:p>
            <a:pPr marL="0" indent="0" algn="ctr">
              <a:buNone/>
            </a:pPr>
            <a:r>
              <a:rPr lang="en-GB" dirty="0"/>
              <a:t>www.juppcastle.co.uk</a:t>
            </a:r>
          </a:p>
        </p:txBody>
      </p:sp>
    </p:spTree>
    <p:extLst>
      <p:ext uri="{BB962C8B-B14F-4D97-AF65-F5344CB8AC3E}">
        <p14:creationId xmlns:p14="http://schemas.microsoft.com/office/powerpoint/2010/main" val="34452231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04FCF1-CE49-4456-957A-337CF8D9BBA7}"/>
              </a:ext>
            </a:extLst>
          </p:cNvPr>
          <p:cNvSpPr>
            <a:spLocks noGrp="1"/>
          </p:cNvSpPr>
          <p:nvPr>
            <p:ph type="title"/>
          </p:nvPr>
        </p:nvSpPr>
        <p:spPr/>
        <p:txBody>
          <a:bodyPr/>
          <a:lstStyle/>
          <a:p>
            <a:r>
              <a:rPr lang="en-GB" dirty="0"/>
              <a:t>Objectives</a:t>
            </a:r>
          </a:p>
        </p:txBody>
      </p:sp>
      <p:sp>
        <p:nvSpPr>
          <p:cNvPr id="3" name="Content Placeholder 2">
            <a:extLst>
              <a:ext uri="{FF2B5EF4-FFF2-40B4-BE49-F238E27FC236}">
                <a16:creationId xmlns:a16="http://schemas.microsoft.com/office/drawing/2014/main" id="{4C97BAFD-01B7-43FD-B5BA-F76F82BE5883}"/>
              </a:ext>
            </a:extLst>
          </p:cNvPr>
          <p:cNvSpPr>
            <a:spLocks noGrp="1"/>
          </p:cNvSpPr>
          <p:nvPr>
            <p:ph idx="1"/>
          </p:nvPr>
        </p:nvSpPr>
        <p:spPr/>
        <p:txBody>
          <a:bodyPr/>
          <a:lstStyle/>
          <a:p>
            <a:pPr lvl="0"/>
            <a:r>
              <a:rPr lang="en-GB" sz="3600" dirty="0"/>
              <a:t>The main areas of help available</a:t>
            </a:r>
          </a:p>
          <a:p>
            <a:pPr lvl="0"/>
            <a:r>
              <a:rPr lang="en-GB" sz="3600" dirty="0"/>
              <a:t>The details</a:t>
            </a:r>
          </a:p>
          <a:p>
            <a:pPr lvl="0"/>
            <a:r>
              <a:rPr lang="en-GB" sz="3600" dirty="0"/>
              <a:t>What should my next steps be</a:t>
            </a:r>
          </a:p>
          <a:p>
            <a:endParaRPr lang="en-GB" dirty="0"/>
          </a:p>
        </p:txBody>
      </p:sp>
      <p:sp>
        <p:nvSpPr>
          <p:cNvPr id="4" name="Footer Placeholder 3">
            <a:extLst>
              <a:ext uri="{FF2B5EF4-FFF2-40B4-BE49-F238E27FC236}">
                <a16:creationId xmlns:a16="http://schemas.microsoft.com/office/drawing/2014/main" id="{432FCF67-D750-4906-9950-3ED93AD5CF67}"/>
              </a:ext>
            </a:extLst>
          </p:cNvPr>
          <p:cNvSpPr>
            <a:spLocks noGrp="1"/>
          </p:cNvSpPr>
          <p:nvPr>
            <p:ph type="ftr" sz="quarter" idx="3"/>
          </p:nvPr>
        </p:nvSpPr>
        <p:spPr/>
        <p:txBody>
          <a:bodyPr/>
          <a:lstStyle/>
          <a:p>
            <a:r>
              <a:rPr lang="en-US" dirty="0"/>
              <a:t>www.juppcastle.co.uk</a:t>
            </a:r>
          </a:p>
        </p:txBody>
      </p:sp>
    </p:spTree>
    <p:extLst>
      <p:ext uri="{BB962C8B-B14F-4D97-AF65-F5344CB8AC3E}">
        <p14:creationId xmlns:p14="http://schemas.microsoft.com/office/powerpoint/2010/main" val="8031268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04FCF1-CE49-4456-957A-337CF8D9BBA7}"/>
              </a:ext>
            </a:extLst>
          </p:cNvPr>
          <p:cNvSpPr>
            <a:spLocks noGrp="1"/>
          </p:cNvSpPr>
          <p:nvPr>
            <p:ph type="title"/>
          </p:nvPr>
        </p:nvSpPr>
        <p:spPr/>
        <p:txBody>
          <a:bodyPr/>
          <a:lstStyle/>
          <a:p>
            <a:pPr lvl="0"/>
            <a:r>
              <a:rPr lang="en-GB" dirty="0"/>
              <a:t>The main areas of help available</a:t>
            </a:r>
          </a:p>
        </p:txBody>
      </p:sp>
      <p:sp>
        <p:nvSpPr>
          <p:cNvPr id="3" name="Content Placeholder 2">
            <a:extLst>
              <a:ext uri="{FF2B5EF4-FFF2-40B4-BE49-F238E27FC236}">
                <a16:creationId xmlns:a16="http://schemas.microsoft.com/office/drawing/2014/main" id="{4C97BAFD-01B7-43FD-B5BA-F76F82BE5883}"/>
              </a:ext>
            </a:extLst>
          </p:cNvPr>
          <p:cNvSpPr>
            <a:spLocks noGrp="1"/>
          </p:cNvSpPr>
          <p:nvPr>
            <p:ph idx="1"/>
          </p:nvPr>
        </p:nvSpPr>
        <p:spPr>
          <a:xfrm>
            <a:off x="838200" y="1516133"/>
            <a:ext cx="10515600" cy="4351338"/>
          </a:xfrm>
        </p:spPr>
        <p:txBody>
          <a:bodyPr>
            <a:normAutofit/>
          </a:bodyPr>
          <a:lstStyle/>
          <a:p>
            <a:r>
              <a:rPr lang="en-GB" sz="1600" dirty="0"/>
              <a:t>Coronavirus Job Retention Scheme</a:t>
            </a:r>
          </a:p>
          <a:p>
            <a:r>
              <a:rPr lang="en-GB" sz="1600" dirty="0"/>
              <a:t>Deferring VAT and Income Tax payments</a:t>
            </a:r>
          </a:p>
          <a:p>
            <a:r>
              <a:rPr lang="en-GB" sz="1600" dirty="0"/>
              <a:t>Statutory Sick Pay relief package for SMEs </a:t>
            </a:r>
          </a:p>
          <a:p>
            <a:r>
              <a:rPr lang="en-GB" sz="1600" dirty="0"/>
              <a:t>HMRC Time To Pay Scheme</a:t>
            </a:r>
          </a:p>
          <a:p>
            <a:r>
              <a:rPr lang="en-GB" sz="1600" dirty="0"/>
              <a:t>A 12-month business rates holiday for all retail, hospitality and leisure businesses in England</a:t>
            </a:r>
          </a:p>
          <a:p>
            <a:r>
              <a:rPr lang="en-GB" sz="1600" dirty="0"/>
              <a:t>Small business grant funding of £10,000 for all business in receipt of small business rate relief or rural rate relief</a:t>
            </a:r>
          </a:p>
          <a:p>
            <a:r>
              <a:rPr lang="en-GB" sz="1600" dirty="0"/>
              <a:t>Grant funding of £25,000 for retail, hospitality and leisure businesses with property with a rateable value between £15,000 and £51,000</a:t>
            </a:r>
          </a:p>
          <a:p>
            <a:r>
              <a:rPr lang="en-GB" sz="1600" dirty="0"/>
              <a:t>The Coronavirus Business Interruption Loan Scheme offering loans of up to £5 million for SMEs through the British Business Bank</a:t>
            </a:r>
          </a:p>
          <a:p>
            <a:r>
              <a:rPr lang="en-GB" sz="1600" dirty="0"/>
              <a:t>Coronavirus Self-employed Income Support Scheme</a:t>
            </a:r>
          </a:p>
        </p:txBody>
      </p:sp>
      <p:sp>
        <p:nvSpPr>
          <p:cNvPr id="4" name="Footer Placeholder 3">
            <a:extLst>
              <a:ext uri="{FF2B5EF4-FFF2-40B4-BE49-F238E27FC236}">
                <a16:creationId xmlns:a16="http://schemas.microsoft.com/office/drawing/2014/main" id="{432FCF67-D750-4906-9950-3ED93AD5CF67}"/>
              </a:ext>
            </a:extLst>
          </p:cNvPr>
          <p:cNvSpPr>
            <a:spLocks noGrp="1"/>
          </p:cNvSpPr>
          <p:nvPr>
            <p:ph type="ftr" sz="quarter" idx="3"/>
          </p:nvPr>
        </p:nvSpPr>
        <p:spPr/>
        <p:txBody>
          <a:bodyPr/>
          <a:lstStyle/>
          <a:p>
            <a:r>
              <a:rPr lang="en-US" dirty="0"/>
              <a:t>www.juppcastle.co.uk</a:t>
            </a:r>
          </a:p>
        </p:txBody>
      </p:sp>
    </p:spTree>
    <p:extLst>
      <p:ext uri="{BB962C8B-B14F-4D97-AF65-F5344CB8AC3E}">
        <p14:creationId xmlns:p14="http://schemas.microsoft.com/office/powerpoint/2010/main" val="18023609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04FCF1-CE49-4456-957A-337CF8D9BBA7}"/>
              </a:ext>
            </a:extLst>
          </p:cNvPr>
          <p:cNvSpPr>
            <a:spLocks noGrp="1"/>
          </p:cNvSpPr>
          <p:nvPr>
            <p:ph type="title"/>
          </p:nvPr>
        </p:nvSpPr>
        <p:spPr/>
        <p:txBody>
          <a:bodyPr/>
          <a:lstStyle/>
          <a:p>
            <a:r>
              <a:rPr lang="en-GB" dirty="0"/>
              <a:t>Coronavirus Job Retention Scheme</a:t>
            </a:r>
          </a:p>
        </p:txBody>
      </p:sp>
      <p:sp>
        <p:nvSpPr>
          <p:cNvPr id="3" name="Content Placeholder 2">
            <a:extLst>
              <a:ext uri="{FF2B5EF4-FFF2-40B4-BE49-F238E27FC236}">
                <a16:creationId xmlns:a16="http://schemas.microsoft.com/office/drawing/2014/main" id="{4C97BAFD-01B7-43FD-B5BA-F76F82BE5883}"/>
              </a:ext>
            </a:extLst>
          </p:cNvPr>
          <p:cNvSpPr>
            <a:spLocks noGrp="1"/>
          </p:cNvSpPr>
          <p:nvPr>
            <p:ph idx="1"/>
          </p:nvPr>
        </p:nvSpPr>
        <p:spPr/>
        <p:txBody>
          <a:bodyPr>
            <a:normAutofit/>
          </a:bodyPr>
          <a:lstStyle/>
          <a:p>
            <a:r>
              <a:rPr lang="en-GB" sz="2000" dirty="0"/>
              <a:t>A scheme to help prevent mass redundancies by paying 80% of salaries to a maximum of £2500 pcm per employee</a:t>
            </a:r>
          </a:p>
          <a:p>
            <a:r>
              <a:rPr lang="en-GB" sz="2000" dirty="0"/>
              <a:t>Employees will need to be furloughed, this must be a decision by both the employee and employer as it constitutes a variation in contract unless you have lay off clauses and even then we recommend you seek specific agreement to avoid challenges later on</a:t>
            </a:r>
          </a:p>
          <a:p>
            <a:r>
              <a:rPr lang="en-GB" sz="2000" dirty="0"/>
              <a:t>Furloughed employees cannot work during the furlough period which must be a minimum of 3 weeks</a:t>
            </a:r>
          </a:p>
          <a:p>
            <a:r>
              <a:rPr lang="en-GB" sz="2000" dirty="0"/>
              <a:t>The criteria is that they must have been on your PAYE scheme at 28 February 2020</a:t>
            </a:r>
          </a:p>
        </p:txBody>
      </p:sp>
      <p:sp>
        <p:nvSpPr>
          <p:cNvPr id="4" name="Footer Placeholder 3">
            <a:extLst>
              <a:ext uri="{FF2B5EF4-FFF2-40B4-BE49-F238E27FC236}">
                <a16:creationId xmlns:a16="http://schemas.microsoft.com/office/drawing/2014/main" id="{432FCF67-D750-4906-9950-3ED93AD5CF67}"/>
              </a:ext>
            </a:extLst>
          </p:cNvPr>
          <p:cNvSpPr>
            <a:spLocks noGrp="1"/>
          </p:cNvSpPr>
          <p:nvPr>
            <p:ph type="ftr" sz="quarter" idx="3"/>
          </p:nvPr>
        </p:nvSpPr>
        <p:spPr/>
        <p:txBody>
          <a:bodyPr/>
          <a:lstStyle/>
          <a:p>
            <a:r>
              <a:rPr lang="en-US" dirty="0"/>
              <a:t>www.juppcastle.co.uk</a:t>
            </a:r>
          </a:p>
        </p:txBody>
      </p:sp>
    </p:spTree>
    <p:extLst>
      <p:ext uri="{BB962C8B-B14F-4D97-AF65-F5344CB8AC3E}">
        <p14:creationId xmlns:p14="http://schemas.microsoft.com/office/powerpoint/2010/main" val="7860934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04FCF1-CE49-4456-957A-337CF8D9BBA7}"/>
              </a:ext>
            </a:extLst>
          </p:cNvPr>
          <p:cNvSpPr>
            <a:spLocks noGrp="1"/>
          </p:cNvSpPr>
          <p:nvPr>
            <p:ph type="title"/>
          </p:nvPr>
        </p:nvSpPr>
        <p:spPr/>
        <p:txBody>
          <a:bodyPr>
            <a:normAutofit/>
          </a:bodyPr>
          <a:lstStyle/>
          <a:p>
            <a:r>
              <a:rPr lang="en-GB" sz="2800" dirty="0"/>
              <a:t>Coronavirus Job Retention Scheme – how is it calculated</a:t>
            </a:r>
          </a:p>
        </p:txBody>
      </p:sp>
      <p:sp>
        <p:nvSpPr>
          <p:cNvPr id="3" name="Content Placeholder 2">
            <a:extLst>
              <a:ext uri="{FF2B5EF4-FFF2-40B4-BE49-F238E27FC236}">
                <a16:creationId xmlns:a16="http://schemas.microsoft.com/office/drawing/2014/main" id="{4C97BAFD-01B7-43FD-B5BA-F76F82BE5883}"/>
              </a:ext>
            </a:extLst>
          </p:cNvPr>
          <p:cNvSpPr>
            <a:spLocks noGrp="1"/>
          </p:cNvSpPr>
          <p:nvPr>
            <p:ph idx="1"/>
          </p:nvPr>
        </p:nvSpPr>
        <p:spPr/>
        <p:txBody>
          <a:bodyPr>
            <a:normAutofit/>
          </a:bodyPr>
          <a:lstStyle/>
          <a:p>
            <a:r>
              <a:rPr lang="en-GB" sz="1800" dirty="0"/>
              <a:t>It only includes actual salary - fees, bonuses and commission should not be included.</a:t>
            </a:r>
          </a:p>
          <a:p>
            <a:r>
              <a:rPr lang="en-GB" sz="1800" dirty="0"/>
              <a:t>For full or part time salaried employees, it is their actual salary as of 28 February 2020 that should be used</a:t>
            </a:r>
          </a:p>
          <a:p>
            <a:r>
              <a:rPr lang="en-GB" sz="1800" dirty="0"/>
              <a:t>For employees whose pay varies it is the higher of </a:t>
            </a:r>
          </a:p>
          <a:p>
            <a:pPr lvl="1"/>
            <a:r>
              <a:rPr lang="en-GB" sz="1800" dirty="0"/>
              <a:t>The same month’s earnings last year</a:t>
            </a:r>
          </a:p>
          <a:p>
            <a:pPr lvl="1"/>
            <a:r>
              <a:rPr lang="en-GB" sz="1800" dirty="0"/>
              <a:t>Average monthly earnings from the 2019/2020 tax year</a:t>
            </a:r>
          </a:p>
          <a:p>
            <a:r>
              <a:rPr lang="en-GB" sz="1800" dirty="0"/>
              <a:t>If they have been employed for less than a year you can claim for an average of their monthly earnings since they started work.</a:t>
            </a:r>
          </a:p>
          <a:p>
            <a:r>
              <a:rPr lang="en-GB" sz="1800" dirty="0"/>
              <a:t>If they only started in February 2020, use a pro-rata for their earnings so far</a:t>
            </a:r>
          </a:p>
          <a:p>
            <a:r>
              <a:rPr lang="en-GB" sz="1800" dirty="0"/>
              <a:t>Your claim can also included Employers NI and minimum auto-enrolment pension contributions you have to pay in addition to the maximum of the £2500</a:t>
            </a:r>
          </a:p>
        </p:txBody>
      </p:sp>
      <p:sp>
        <p:nvSpPr>
          <p:cNvPr id="4" name="Footer Placeholder 3">
            <a:extLst>
              <a:ext uri="{FF2B5EF4-FFF2-40B4-BE49-F238E27FC236}">
                <a16:creationId xmlns:a16="http://schemas.microsoft.com/office/drawing/2014/main" id="{432FCF67-D750-4906-9950-3ED93AD5CF67}"/>
              </a:ext>
            </a:extLst>
          </p:cNvPr>
          <p:cNvSpPr>
            <a:spLocks noGrp="1"/>
          </p:cNvSpPr>
          <p:nvPr>
            <p:ph type="ftr" sz="quarter" idx="3"/>
          </p:nvPr>
        </p:nvSpPr>
        <p:spPr/>
        <p:txBody>
          <a:bodyPr/>
          <a:lstStyle/>
          <a:p>
            <a:r>
              <a:rPr lang="en-US" dirty="0"/>
              <a:t>www.juppcastle.co.uk</a:t>
            </a:r>
          </a:p>
        </p:txBody>
      </p:sp>
    </p:spTree>
    <p:extLst>
      <p:ext uri="{BB962C8B-B14F-4D97-AF65-F5344CB8AC3E}">
        <p14:creationId xmlns:p14="http://schemas.microsoft.com/office/powerpoint/2010/main" val="26930043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04FCF1-CE49-4456-957A-337CF8D9BBA7}"/>
              </a:ext>
            </a:extLst>
          </p:cNvPr>
          <p:cNvSpPr>
            <a:spLocks noGrp="1"/>
          </p:cNvSpPr>
          <p:nvPr>
            <p:ph type="title"/>
          </p:nvPr>
        </p:nvSpPr>
        <p:spPr/>
        <p:txBody>
          <a:bodyPr>
            <a:normAutofit/>
          </a:bodyPr>
          <a:lstStyle/>
          <a:p>
            <a:r>
              <a:rPr lang="en-GB" sz="2800" dirty="0"/>
              <a:t>Coronavirus Job Retention Scheme – things to be aware of</a:t>
            </a:r>
          </a:p>
        </p:txBody>
      </p:sp>
      <p:sp>
        <p:nvSpPr>
          <p:cNvPr id="3" name="Content Placeholder 2">
            <a:extLst>
              <a:ext uri="{FF2B5EF4-FFF2-40B4-BE49-F238E27FC236}">
                <a16:creationId xmlns:a16="http://schemas.microsoft.com/office/drawing/2014/main" id="{4C97BAFD-01B7-43FD-B5BA-F76F82BE5883}"/>
              </a:ext>
            </a:extLst>
          </p:cNvPr>
          <p:cNvSpPr>
            <a:spLocks noGrp="1"/>
          </p:cNvSpPr>
          <p:nvPr>
            <p:ph idx="1"/>
          </p:nvPr>
        </p:nvSpPr>
        <p:spPr/>
        <p:txBody>
          <a:bodyPr>
            <a:normAutofit/>
          </a:bodyPr>
          <a:lstStyle/>
          <a:p>
            <a:r>
              <a:rPr lang="en-GB" sz="1800" dirty="0"/>
              <a:t>Employees must not do any work for the employer.  This includes answering phones, responding to emails or any voluntary work for their employer.  </a:t>
            </a:r>
          </a:p>
          <a:p>
            <a:r>
              <a:rPr lang="en-GB" sz="1800" dirty="0"/>
              <a:t>Employees will still have to pay tax and NI on these earnings and employers will have to pay this over in the same way as usual although they may request time to pay from HMRC</a:t>
            </a:r>
          </a:p>
          <a:p>
            <a:r>
              <a:rPr lang="en-GB" sz="1800" dirty="0"/>
              <a:t>Employees are still employed by you and therefore will still accrue holiday pay and have the same rights to SSP and SMP</a:t>
            </a:r>
          </a:p>
          <a:p>
            <a:r>
              <a:rPr lang="en-GB" sz="1800" dirty="0"/>
              <a:t>You can select to furlough some or all of your employees but be aware that discrimination laws still apply</a:t>
            </a:r>
          </a:p>
          <a:p>
            <a:r>
              <a:rPr lang="en-GB" sz="1800" dirty="0"/>
              <a:t>The minimum furlough period is 3 weeks</a:t>
            </a:r>
          </a:p>
          <a:p>
            <a:r>
              <a:rPr lang="en-GB" sz="1800" dirty="0"/>
              <a:t>Currently the scheme will run for 3 months from 1 March 2020 but may be extended</a:t>
            </a:r>
          </a:p>
          <a:p>
            <a:r>
              <a:rPr lang="en-GB" sz="1800" dirty="0"/>
              <a:t>It appears you will be able to rotate furloughed workers</a:t>
            </a:r>
          </a:p>
          <a:p>
            <a:endParaRPr lang="en-GB" sz="1900" dirty="0"/>
          </a:p>
        </p:txBody>
      </p:sp>
      <p:sp>
        <p:nvSpPr>
          <p:cNvPr id="4" name="Footer Placeholder 3">
            <a:extLst>
              <a:ext uri="{FF2B5EF4-FFF2-40B4-BE49-F238E27FC236}">
                <a16:creationId xmlns:a16="http://schemas.microsoft.com/office/drawing/2014/main" id="{432FCF67-D750-4906-9950-3ED93AD5CF67}"/>
              </a:ext>
            </a:extLst>
          </p:cNvPr>
          <p:cNvSpPr>
            <a:spLocks noGrp="1"/>
          </p:cNvSpPr>
          <p:nvPr>
            <p:ph type="ftr" sz="quarter" idx="3"/>
          </p:nvPr>
        </p:nvSpPr>
        <p:spPr/>
        <p:txBody>
          <a:bodyPr/>
          <a:lstStyle/>
          <a:p>
            <a:r>
              <a:rPr lang="en-US" dirty="0"/>
              <a:t>www.juppcastle.co.uk</a:t>
            </a:r>
          </a:p>
        </p:txBody>
      </p:sp>
    </p:spTree>
    <p:extLst>
      <p:ext uri="{BB962C8B-B14F-4D97-AF65-F5344CB8AC3E}">
        <p14:creationId xmlns:p14="http://schemas.microsoft.com/office/powerpoint/2010/main" val="26617373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04FCF1-CE49-4456-957A-337CF8D9BBA7}"/>
              </a:ext>
            </a:extLst>
          </p:cNvPr>
          <p:cNvSpPr>
            <a:spLocks noGrp="1"/>
          </p:cNvSpPr>
          <p:nvPr>
            <p:ph type="title"/>
          </p:nvPr>
        </p:nvSpPr>
        <p:spPr/>
        <p:txBody>
          <a:bodyPr>
            <a:normAutofit/>
          </a:bodyPr>
          <a:lstStyle/>
          <a:p>
            <a:r>
              <a:rPr lang="en-GB" sz="2800" dirty="0"/>
              <a:t>Coronavirus Job Retention Scheme – Directors</a:t>
            </a:r>
          </a:p>
        </p:txBody>
      </p:sp>
      <p:sp>
        <p:nvSpPr>
          <p:cNvPr id="3" name="Content Placeholder 2">
            <a:extLst>
              <a:ext uri="{FF2B5EF4-FFF2-40B4-BE49-F238E27FC236}">
                <a16:creationId xmlns:a16="http://schemas.microsoft.com/office/drawing/2014/main" id="{4C97BAFD-01B7-43FD-B5BA-F76F82BE5883}"/>
              </a:ext>
            </a:extLst>
          </p:cNvPr>
          <p:cNvSpPr>
            <a:spLocks noGrp="1"/>
          </p:cNvSpPr>
          <p:nvPr>
            <p:ph idx="1"/>
          </p:nvPr>
        </p:nvSpPr>
        <p:spPr>
          <a:xfrm>
            <a:off x="838200" y="1547446"/>
            <a:ext cx="10515600" cy="4629517"/>
          </a:xfrm>
        </p:spPr>
        <p:txBody>
          <a:bodyPr>
            <a:normAutofit/>
          </a:bodyPr>
          <a:lstStyle/>
          <a:p>
            <a:pPr marL="0" indent="0">
              <a:buNone/>
            </a:pPr>
            <a:r>
              <a:rPr lang="en-GB" sz="2000" b="1" dirty="0"/>
              <a:t>Directors</a:t>
            </a:r>
          </a:p>
          <a:p>
            <a:r>
              <a:rPr lang="en-GB" sz="2000" dirty="0"/>
              <a:t>There is divided opinion as to whether directors of companies can be furloughed especially those of personal service companies and companies with no other employees.  The two opinions are:</a:t>
            </a:r>
          </a:p>
          <a:p>
            <a:pPr lvl="1"/>
            <a:r>
              <a:rPr lang="en-GB" sz="1600" dirty="0"/>
              <a:t>They cannot be furloughed because they will still need to carry out some necessary tasks in order to fulfil their responsibilities as a director and they are therefore working</a:t>
            </a:r>
          </a:p>
          <a:p>
            <a:pPr lvl="1"/>
            <a:r>
              <a:rPr lang="en-GB" sz="1600" dirty="0"/>
              <a:t>They can be furloughed because their duties as a director are as an officer of the company and not an employee, if they for example carry on designing websites then this would be considered work but if they are simple responding to customers and suppliers to update them on the current situation then this is the director protecting the assets of the company – which is their duty as an officer</a:t>
            </a:r>
          </a:p>
          <a:p>
            <a:r>
              <a:rPr lang="en-GB" sz="2000" dirty="0"/>
              <a:t>If you are furloughed as a director but you only pay yourself annually how much will you receive?</a:t>
            </a:r>
          </a:p>
          <a:p>
            <a:pPr lvl="1"/>
            <a:r>
              <a:rPr lang="en-GB" sz="1600" dirty="0"/>
              <a:t>Again there is a problem as we understand it, on an annual salary you would not have received anything up to February 2020 and do not therefore qualify.  It may be possible to take an average of the last years salary which should include your annual salary put through in March 2019 but this is not clear yet</a:t>
            </a:r>
          </a:p>
          <a:p>
            <a:pPr marL="0" indent="0">
              <a:buNone/>
            </a:pPr>
            <a:endParaRPr lang="en-GB" sz="1800" dirty="0"/>
          </a:p>
        </p:txBody>
      </p:sp>
      <p:sp>
        <p:nvSpPr>
          <p:cNvPr id="4" name="Footer Placeholder 3">
            <a:extLst>
              <a:ext uri="{FF2B5EF4-FFF2-40B4-BE49-F238E27FC236}">
                <a16:creationId xmlns:a16="http://schemas.microsoft.com/office/drawing/2014/main" id="{432FCF67-D750-4906-9950-3ED93AD5CF67}"/>
              </a:ext>
            </a:extLst>
          </p:cNvPr>
          <p:cNvSpPr>
            <a:spLocks noGrp="1"/>
          </p:cNvSpPr>
          <p:nvPr>
            <p:ph type="ftr" sz="quarter" idx="3"/>
          </p:nvPr>
        </p:nvSpPr>
        <p:spPr/>
        <p:txBody>
          <a:bodyPr/>
          <a:lstStyle/>
          <a:p>
            <a:r>
              <a:rPr lang="en-US" dirty="0"/>
              <a:t>www.juppcastle.co.uk</a:t>
            </a:r>
          </a:p>
        </p:txBody>
      </p:sp>
    </p:spTree>
    <p:extLst>
      <p:ext uri="{BB962C8B-B14F-4D97-AF65-F5344CB8AC3E}">
        <p14:creationId xmlns:p14="http://schemas.microsoft.com/office/powerpoint/2010/main" val="16118152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F88EA7-98D1-41A0-9CD1-E0734D56DB24}"/>
              </a:ext>
            </a:extLst>
          </p:cNvPr>
          <p:cNvSpPr>
            <a:spLocks noGrp="1"/>
          </p:cNvSpPr>
          <p:nvPr>
            <p:ph type="title"/>
          </p:nvPr>
        </p:nvSpPr>
        <p:spPr/>
        <p:txBody>
          <a:bodyPr>
            <a:normAutofit/>
          </a:bodyPr>
          <a:lstStyle/>
          <a:p>
            <a:r>
              <a:rPr lang="en-GB" sz="2800" dirty="0"/>
              <a:t>Coronavirus Job Retention Scheme – </a:t>
            </a:r>
            <a:r>
              <a:rPr lang="en-GB" sz="2400" dirty="0"/>
              <a:t>what you will need to make a claim</a:t>
            </a:r>
          </a:p>
        </p:txBody>
      </p:sp>
      <p:sp>
        <p:nvSpPr>
          <p:cNvPr id="3" name="Content Placeholder 2">
            <a:extLst>
              <a:ext uri="{FF2B5EF4-FFF2-40B4-BE49-F238E27FC236}">
                <a16:creationId xmlns:a16="http://schemas.microsoft.com/office/drawing/2014/main" id="{2971800B-4DBF-4B53-94C2-C695BBD5080F}"/>
              </a:ext>
            </a:extLst>
          </p:cNvPr>
          <p:cNvSpPr>
            <a:spLocks noGrp="1"/>
          </p:cNvSpPr>
          <p:nvPr>
            <p:ph idx="1"/>
          </p:nvPr>
        </p:nvSpPr>
        <p:spPr/>
        <p:txBody>
          <a:bodyPr/>
          <a:lstStyle/>
          <a:p>
            <a:r>
              <a:rPr lang="en-GB" sz="2400" dirty="0"/>
              <a:t>The claim must be for a minimum of 3 weeks</a:t>
            </a:r>
          </a:p>
          <a:p>
            <a:r>
              <a:rPr lang="en-GB" sz="2400" dirty="0"/>
              <a:t>You will need the following information</a:t>
            </a:r>
            <a:r>
              <a:rPr lang="en-GB" dirty="0"/>
              <a:t>:</a:t>
            </a:r>
          </a:p>
          <a:p>
            <a:pPr lvl="1"/>
            <a:r>
              <a:rPr lang="en-GB" sz="2000" dirty="0"/>
              <a:t>Your ePAYE reference number (we have yet to clarify if this is just your standard PAYE reference number)</a:t>
            </a:r>
          </a:p>
          <a:p>
            <a:pPr lvl="1"/>
            <a:r>
              <a:rPr lang="en-GB" sz="2000" dirty="0"/>
              <a:t>The number of employees being furloughed</a:t>
            </a:r>
          </a:p>
          <a:p>
            <a:pPr lvl="1"/>
            <a:r>
              <a:rPr lang="en-GB" sz="2000" dirty="0"/>
              <a:t>The claim period (start and end date)</a:t>
            </a:r>
          </a:p>
          <a:p>
            <a:pPr lvl="1"/>
            <a:r>
              <a:rPr lang="en-GB" sz="2000" dirty="0"/>
              <a:t>Amount claimed in total for the period (per the minimum length of 3 weeks)</a:t>
            </a:r>
          </a:p>
          <a:p>
            <a:pPr lvl="1"/>
            <a:r>
              <a:rPr lang="en-GB" sz="2000" dirty="0"/>
              <a:t>Your bank account number and sort code</a:t>
            </a:r>
          </a:p>
          <a:p>
            <a:pPr lvl="1"/>
            <a:r>
              <a:rPr lang="en-GB" sz="2000" dirty="0"/>
              <a:t>A contact name</a:t>
            </a:r>
          </a:p>
          <a:p>
            <a:pPr lvl="1"/>
            <a:r>
              <a:rPr lang="en-GB" sz="2000" dirty="0"/>
              <a:t>A phone number</a:t>
            </a:r>
          </a:p>
        </p:txBody>
      </p:sp>
      <p:sp>
        <p:nvSpPr>
          <p:cNvPr id="4" name="Footer Placeholder 3">
            <a:extLst>
              <a:ext uri="{FF2B5EF4-FFF2-40B4-BE49-F238E27FC236}">
                <a16:creationId xmlns:a16="http://schemas.microsoft.com/office/drawing/2014/main" id="{84502073-6FC0-4AA6-8D02-05A24B9E7DA6}"/>
              </a:ext>
            </a:extLst>
          </p:cNvPr>
          <p:cNvSpPr>
            <a:spLocks noGrp="1"/>
          </p:cNvSpPr>
          <p:nvPr>
            <p:ph type="ftr" sz="quarter" idx="3"/>
          </p:nvPr>
        </p:nvSpPr>
        <p:spPr/>
        <p:txBody>
          <a:bodyPr/>
          <a:lstStyle/>
          <a:p>
            <a:r>
              <a:rPr lang="en-US" dirty="0"/>
              <a:t>www.juppcastle.co.uk</a:t>
            </a:r>
          </a:p>
        </p:txBody>
      </p:sp>
    </p:spTree>
    <p:extLst>
      <p:ext uri="{BB962C8B-B14F-4D97-AF65-F5344CB8AC3E}">
        <p14:creationId xmlns:p14="http://schemas.microsoft.com/office/powerpoint/2010/main" val="25508961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04FCF1-CE49-4456-957A-337CF8D9BBA7}"/>
              </a:ext>
            </a:extLst>
          </p:cNvPr>
          <p:cNvSpPr>
            <a:spLocks noGrp="1"/>
          </p:cNvSpPr>
          <p:nvPr>
            <p:ph type="title"/>
          </p:nvPr>
        </p:nvSpPr>
        <p:spPr/>
        <p:txBody>
          <a:bodyPr/>
          <a:lstStyle/>
          <a:p>
            <a:r>
              <a:rPr lang="en-GB" dirty="0"/>
              <a:t>Help with tax payments</a:t>
            </a:r>
          </a:p>
        </p:txBody>
      </p:sp>
      <p:sp>
        <p:nvSpPr>
          <p:cNvPr id="3" name="Content Placeholder 2">
            <a:extLst>
              <a:ext uri="{FF2B5EF4-FFF2-40B4-BE49-F238E27FC236}">
                <a16:creationId xmlns:a16="http://schemas.microsoft.com/office/drawing/2014/main" id="{4C97BAFD-01B7-43FD-B5BA-F76F82BE5883}"/>
              </a:ext>
            </a:extLst>
          </p:cNvPr>
          <p:cNvSpPr>
            <a:spLocks noGrp="1"/>
          </p:cNvSpPr>
          <p:nvPr>
            <p:ph idx="1"/>
          </p:nvPr>
        </p:nvSpPr>
        <p:spPr>
          <a:xfrm>
            <a:off x="838200" y="1547446"/>
            <a:ext cx="10515600" cy="4629517"/>
          </a:xfrm>
        </p:spPr>
        <p:txBody>
          <a:bodyPr>
            <a:normAutofit/>
          </a:bodyPr>
          <a:lstStyle/>
          <a:p>
            <a:r>
              <a:rPr lang="en-GB" sz="2000" dirty="0"/>
              <a:t>Small and medium sized employers are entitled to a refund of SSP payments for those off with COVID 19 to a maximum of 14 days.  This is payable from day 1 of the illness</a:t>
            </a:r>
          </a:p>
          <a:p>
            <a:r>
              <a:rPr lang="en-GB" sz="2000" dirty="0"/>
              <a:t>VAT payments due between 20 March and 30 June 2020 will be deferred, taxpayers have until 5 April 2021 to pay the VAT.  You do not need to apply as this is automatic however if you have a direct debit in place and want to defer your payment please cancel the direct debit.  You do still need to file your VAT return on time</a:t>
            </a:r>
          </a:p>
          <a:p>
            <a:r>
              <a:rPr lang="en-GB" sz="2000" dirty="0"/>
              <a:t>Self assessment payments on account due in July 2020 deferred until January 2021 again no need to apply</a:t>
            </a:r>
          </a:p>
          <a:p>
            <a:r>
              <a:rPr lang="en-GB" sz="2000" dirty="0"/>
              <a:t>Time to pay helpline for payment plans for other taxes such as PAYE and corporation tax please call 0800 024 1222</a:t>
            </a:r>
          </a:p>
        </p:txBody>
      </p:sp>
      <p:sp>
        <p:nvSpPr>
          <p:cNvPr id="4" name="Footer Placeholder 3">
            <a:extLst>
              <a:ext uri="{FF2B5EF4-FFF2-40B4-BE49-F238E27FC236}">
                <a16:creationId xmlns:a16="http://schemas.microsoft.com/office/drawing/2014/main" id="{432FCF67-D750-4906-9950-3ED93AD5CF67}"/>
              </a:ext>
            </a:extLst>
          </p:cNvPr>
          <p:cNvSpPr>
            <a:spLocks noGrp="1"/>
          </p:cNvSpPr>
          <p:nvPr>
            <p:ph type="ftr" sz="quarter" idx="3"/>
          </p:nvPr>
        </p:nvSpPr>
        <p:spPr/>
        <p:txBody>
          <a:bodyPr/>
          <a:lstStyle/>
          <a:p>
            <a:r>
              <a:rPr lang="en-US" dirty="0"/>
              <a:t>www.juppcastle.co.uk</a:t>
            </a:r>
          </a:p>
        </p:txBody>
      </p:sp>
    </p:spTree>
    <p:extLst>
      <p:ext uri="{BB962C8B-B14F-4D97-AF65-F5344CB8AC3E}">
        <p14:creationId xmlns:p14="http://schemas.microsoft.com/office/powerpoint/2010/main" val="125503291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4333</TotalTime>
  <Words>2472</Words>
  <Application>Microsoft Office PowerPoint</Application>
  <PresentationFormat>Widescreen</PresentationFormat>
  <Paragraphs>140</Paragraphs>
  <Slides>18</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18</vt:i4>
      </vt:variant>
    </vt:vector>
  </HeadingPairs>
  <TitlesOfParts>
    <vt:vector size="22" baseType="lpstr">
      <vt:lpstr>Arial</vt:lpstr>
      <vt:lpstr>Calibri</vt:lpstr>
      <vt:lpstr>Calibri Light</vt:lpstr>
      <vt:lpstr>Office Theme</vt:lpstr>
      <vt:lpstr>Update on Government crisis support</vt:lpstr>
      <vt:lpstr>Objectives</vt:lpstr>
      <vt:lpstr>The main areas of help available</vt:lpstr>
      <vt:lpstr>Coronavirus Job Retention Scheme</vt:lpstr>
      <vt:lpstr>Coronavirus Job Retention Scheme – how is it calculated</vt:lpstr>
      <vt:lpstr>Coronavirus Job Retention Scheme – things to be aware of</vt:lpstr>
      <vt:lpstr>Coronavirus Job Retention Scheme – Directors</vt:lpstr>
      <vt:lpstr>Coronavirus Job Retention Scheme – what you will need to make a claim</vt:lpstr>
      <vt:lpstr>Help with tax payments</vt:lpstr>
      <vt:lpstr>Other help for businesses</vt:lpstr>
      <vt:lpstr>Coronavirus Business Interruption Loan Scheme</vt:lpstr>
      <vt:lpstr>Coronavirus Self-Employed Income Support Scheme</vt:lpstr>
      <vt:lpstr>Coronavirus Self-Employed Income Support Scheme – more details</vt:lpstr>
      <vt:lpstr>Coronavirus Self-Employed Income Support Scheme – example</vt:lpstr>
      <vt:lpstr>Coronavirus Self-Employed Income Support Scheme – shortcomings</vt:lpstr>
      <vt:lpstr>Coronavirus Self-Employed Income Support Scheme – what should I do now</vt:lpstr>
      <vt:lpstr>Next steps for those who need help</vt:lpstr>
      <vt:lpstr>Contact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Frances Cassell</dc:creator>
  <cp:lastModifiedBy>Heather OReilly</cp:lastModifiedBy>
  <cp:revision>53</cp:revision>
  <cp:lastPrinted>2020-03-29T09:36:55Z</cp:lastPrinted>
  <dcterms:created xsi:type="dcterms:W3CDTF">2020-02-24T13:02:19Z</dcterms:created>
  <dcterms:modified xsi:type="dcterms:W3CDTF">2020-03-31T09:27:24Z</dcterms:modified>
</cp:coreProperties>
</file>